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9" r:id="rId6"/>
    <p:sldId id="265" r:id="rId7"/>
    <p:sldId id="274" r:id="rId8"/>
    <p:sldId id="275" r:id="rId9"/>
    <p:sldId id="260" r:id="rId10"/>
    <p:sldId id="266" r:id="rId11"/>
    <p:sldId id="261" r:id="rId12"/>
    <p:sldId id="267" r:id="rId13"/>
    <p:sldId id="262" r:id="rId14"/>
    <p:sldId id="268" r:id="rId15"/>
    <p:sldId id="263" r:id="rId16"/>
    <p:sldId id="269" r:id="rId17"/>
    <p:sldId id="264" r:id="rId18"/>
    <p:sldId id="270" r:id="rId19"/>
    <p:sldId id="257" r:id="rId20"/>
    <p:sldId id="276" r:id="rId2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0141C-5115-3F7F-C3CE-0460CE5A67B7}" v="57" dt="2026-01-03T10:56:36.371"/>
    <p1510:client id="{17AFF169-C28F-85DD-4996-5B72049D27E5}" v="3" dt="2026-01-02T20:55:43.033"/>
    <p1510:client id="{1B54F796-4545-11D5-3FD8-13177D32040B}" v="274" dt="2026-01-04T18:16:14.171"/>
    <p1510:client id="{1EAEB700-483C-CB5F-31F6-8C652602EA3A}" v="2" dt="2026-01-04T11:21:34.867"/>
    <p1510:client id="{6C1AFA8F-EE3D-2198-050F-418426C8BFE2}" v="15" dt="2026-01-04T19:05:57.432"/>
    <p1510:client id="{916644A7-1299-BD63-A07C-2AF03B59E7D1}" v="13" dt="2026-01-04T17:52:53.030"/>
    <p1510:client id="{DB703A6F-252B-1074-D41C-90AE4EDE28DC}" v="31" dt="2026-01-04T09:08:08.142"/>
    <p1510:client id="{DB75B287-9CC5-979B-0A62-7857B753C834}" v="12" dt="2026-01-03T09:53:18.85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CF59B0-A997-417D-9410-4D9FEE36A47F}" type="datetimeFigureOut">
              <a:rPr lang="nl-NL" smtClean="0"/>
              <a:t>4-1-2026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7DE156-0C3B-4394-AA82-3040EF5D04E2}" type="slidenum">
              <a:rPr lang="nl-NL" smtClean="0"/>
              <a:t>‹nr.›</a:t>
            </a:fld>
            <a:endParaRPr lang="nl-NL"/>
          </a:p>
        </p:txBody>
      </p:sp>
    </p:spTree>
    <p:extLst>
      <p:ext uri="{BB962C8B-B14F-4D97-AF65-F5344CB8AC3E}">
        <p14:creationId xmlns:p14="http://schemas.microsoft.com/office/powerpoint/2010/main" val="2574379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businessmodelinnovatie.nl/not-invented-here/context-canva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hlinkClick r:id="rId3"/>
              </a:rPr>
              <a:t>https://www.businessmodelinnovatie.nl/not-invented-here/context-canvas/</a:t>
            </a:r>
            <a:endParaRPr lang="nl-NL"/>
          </a:p>
        </p:txBody>
      </p:sp>
      <p:sp>
        <p:nvSpPr>
          <p:cNvPr id="4" name="Tijdelijke aanduiding voor dianummer 3"/>
          <p:cNvSpPr>
            <a:spLocks noGrp="1"/>
          </p:cNvSpPr>
          <p:nvPr>
            <p:ph type="sldNum" sz="quarter" idx="5"/>
          </p:nvPr>
        </p:nvSpPr>
        <p:spPr/>
        <p:txBody>
          <a:bodyPr/>
          <a:lstStyle/>
          <a:p>
            <a:fld id="{1F7DE156-0C3B-4394-AA82-3040EF5D04E2}" type="slidenum">
              <a:rPr lang="nl-NL" smtClean="0"/>
              <a:t>1</a:t>
            </a:fld>
            <a:endParaRPr lang="nl-NL"/>
          </a:p>
        </p:txBody>
      </p:sp>
    </p:spTree>
    <p:extLst>
      <p:ext uri="{BB962C8B-B14F-4D97-AF65-F5344CB8AC3E}">
        <p14:creationId xmlns:p14="http://schemas.microsoft.com/office/powerpoint/2010/main" val="2871165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F7DE156-0C3B-4394-AA82-3040EF5D04E2}" type="slidenum">
              <a:rPr lang="nl-NL" smtClean="0"/>
              <a:t>12</a:t>
            </a:fld>
            <a:endParaRPr lang="nl-NL"/>
          </a:p>
        </p:txBody>
      </p:sp>
    </p:spTree>
    <p:extLst>
      <p:ext uri="{BB962C8B-B14F-4D97-AF65-F5344CB8AC3E}">
        <p14:creationId xmlns:p14="http://schemas.microsoft.com/office/powerpoint/2010/main" val="2083293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a:t>Weinig startkapitaal:</a:t>
            </a:r>
            <a:r>
              <a:rPr lang="nl-NL"/>
              <a:t> Jongeren hebben vaak weinig spaargeld, maar willen toch vermogen opbouwen.</a:t>
            </a:r>
          </a:p>
          <a:p>
            <a:r>
              <a:rPr lang="nl-NL" b="1"/>
              <a:t>Laagdrempelig en digitaal:</a:t>
            </a:r>
            <a:r>
              <a:rPr lang="nl-NL"/>
              <a:t> Ze zoeken eenvoudige, digitale beleggingsoplossingen zoals apps, </a:t>
            </a:r>
            <a:r>
              <a:rPr lang="nl-NL" err="1"/>
              <a:t>robo-advisors</a:t>
            </a:r>
            <a:r>
              <a:rPr lang="nl-NL"/>
              <a:t> en </a:t>
            </a:r>
            <a:r>
              <a:rPr lang="nl-NL" err="1"/>
              <a:t>ETF’s</a:t>
            </a:r>
            <a:r>
              <a:rPr lang="nl-NL"/>
              <a:t>.</a:t>
            </a:r>
          </a:p>
          <a:p>
            <a:r>
              <a:rPr lang="nl-NL" b="1"/>
              <a:t>Duurzaam en thematisch:</a:t>
            </a:r>
            <a:r>
              <a:rPr lang="nl-NL"/>
              <a:t> Er is groeiende interesse in duurzaam beleggen en specifieke themafondsen.</a:t>
            </a:r>
          </a:p>
          <a:p>
            <a:r>
              <a:rPr lang="nl-NL" b="1"/>
              <a:t>Transparante kosten:</a:t>
            </a:r>
            <a:r>
              <a:rPr lang="nl-NL"/>
              <a:t> Duidelijke prijzen en geen verborgen kosten zijn voor hen essentieel.</a:t>
            </a:r>
          </a:p>
          <a:p>
            <a:endParaRPr lang="nl-NL"/>
          </a:p>
        </p:txBody>
      </p:sp>
      <p:sp>
        <p:nvSpPr>
          <p:cNvPr id="4" name="Tijdelijke aanduiding voor dianummer 3"/>
          <p:cNvSpPr>
            <a:spLocks noGrp="1"/>
          </p:cNvSpPr>
          <p:nvPr>
            <p:ph type="sldNum" sz="quarter" idx="5"/>
          </p:nvPr>
        </p:nvSpPr>
        <p:spPr/>
        <p:txBody>
          <a:bodyPr/>
          <a:lstStyle/>
          <a:p>
            <a:fld id="{1F7DE156-0C3B-4394-AA82-3040EF5D04E2}" type="slidenum">
              <a:rPr lang="nl-NL" smtClean="0"/>
              <a:t>13</a:t>
            </a:fld>
            <a:endParaRPr lang="nl-NL"/>
          </a:p>
        </p:txBody>
      </p:sp>
    </p:spTree>
    <p:extLst>
      <p:ext uri="{BB962C8B-B14F-4D97-AF65-F5344CB8AC3E}">
        <p14:creationId xmlns:p14="http://schemas.microsoft.com/office/powerpoint/2010/main" val="1831072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C3A5E5-E129-45F7-92AF-898D5F10DCB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6ED3F6B-8D4F-4D4D-92D5-96E77052D7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F4FD1FD-B913-4B4B-BCEC-47F66D1703D6}"/>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2501B152-A775-4592-BA9F-A9ECA848100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1D9D2FE-067A-4442-993D-52A5CC10BE71}"/>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237043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F2D867-336E-43CA-9AF3-67DF472AA1B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033EFEF-2D37-427B-B663-2DA3B7CB801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4CFD842-BCF9-437A-9AC7-21763D2DE964}"/>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C3A28C4C-9EDB-4893-B2EE-C05461134FC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3C1D6DD-1C9E-40D0-B02E-77D686701A82}"/>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3524181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4C8433A-F4D2-4EC5-961F-2B438C6F346B}"/>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CA29F8B-0D15-4645-B523-7BE80CA94FA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FB620A5-BF89-440B-8593-A1A0B8F32190}"/>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4CC1F9FC-9430-442F-9CF0-C4F424E4BD7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52EC417-4ED9-46AF-A5D5-25C3959E110D}"/>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192966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59F024-7468-4A16-AE3D-1590FF6A95E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70E04D6-603A-49B1-BC40-707710E5440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FEA6B71-E5F0-4A7D-B03F-4EE5388E7696}"/>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BCCA1B78-AE74-4AC4-B5F5-3B5E28A614D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C9CAC6A-3D83-4B7C-B3EC-AB809FFE1533}"/>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111998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D04401-8D46-4C76-BF3A-280708F4DF8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B04090E-268B-4850-9F35-684E356F00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6938466-A708-4CD5-9BB3-C23FAA099B84}"/>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D85A3317-517C-4B83-92E6-51E806455C1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DE40E45-50ED-40E3-AA32-3D52CCA25EC2}"/>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2622594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8C09F6-8069-4E64-9A14-8057BC3DD86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3D1A336-D498-4755-8C4C-53EB26A5D04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23C61CC-C6A9-47ED-BD1C-466EADF76328}"/>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3204AB3-E628-41A9-8AAC-87C66852097B}"/>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6" name="Tijdelijke aanduiding voor voettekst 5">
            <a:extLst>
              <a:ext uri="{FF2B5EF4-FFF2-40B4-BE49-F238E27FC236}">
                <a16:creationId xmlns:a16="http://schemas.microsoft.com/office/drawing/2014/main" id="{EA415A44-4E1D-4A6D-B49F-A5B0D322E88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CEB775C-E588-48D5-87E2-F4529BAA4C6B}"/>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311259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35B39D-49D3-4E71-A14D-A01875EF713D}"/>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231FEB7D-0FC0-458C-81FD-7B818E801C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DFA108D-668C-4ABC-9451-F19A48E1D0F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6FF16C9-8A6E-459B-91A9-4854C3C06A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DD8E16A-1ED4-4083-9775-97380FFAE82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5995B59-C2F5-41F1-83F3-2B53F12AFE14}"/>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8" name="Tijdelijke aanduiding voor voettekst 7">
            <a:extLst>
              <a:ext uri="{FF2B5EF4-FFF2-40B4-BE49-F238E27FC236}">
                <a16:creationId xmlns:a16="http://schemas.microsoft.com/office/drawing/2014/main" id="{F07A5E9F-5E7E-4AF8-83FC-D48BD7EA0697}"/>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1D54EF7-18B0-4A36-A449-B07B10288FC7}"/>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760100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C840D4-2FEF-4176-AAC6-7F776042221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29A4411-6996-452D-B188-D7B9706C1849}"/>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4" name="Tijdelijke aanduiding voor voettekst 3">
            <a:extLst>
              <a:ext uri="{FF2B5EF4-FFF2-40B4-BE49-F238E27FC236}">
                <a16:creationId xmlns:a16="http://schemas.microsoft.com/office/drawing/2014/main" id="{2C438E97-B463-4817-9337-E91A8EC5F2A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CC413ADE-D33A-4B43-873C-E5F5C8ACB484}"/>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196765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3C84969-9510-4549-A4FB-D41F5A98A8EE}"/>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3" name="Tijdelijke aanduiding voor voettekst 2">
            <a:extLst>
              <a:ext uri="{FF2B5EF4-FFF2-40B4-BE49-F238E27FC236}">
                <a16:creationId xmlns:a16="http://schemas.microsoft.com/office/drawing/2014/main" id="{7DAABC2C-7D5B-4E51-B4B3-AF0A60FAD381}"/>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E24A068-518D-4515-BB5D-D8F634AA08F3}"/>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288677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DF1A43-A6EE-441A-8FE4-1ADD6E79885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F1DC02BE-8CD8-4D8A-A82E-7BB793A1EA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C8EB63B-2344-4379-843C-7194050513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434F026-ED0C-4B32-8C4D-A5414DC3ABF2}"/>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6" name="Tijdelijke aanduiding voor voettekst 5">
            <a:extLst>
              <a:ext uri="{FF2B5EF4-FFF2-40B4-BE49-F238E27FC236}">
                <a16:creationId xmlns:a16="http://schemas.microsoft.com/office/drawing/2014/main" id="{4361C2E5-7EEB-4333-8CF0-6FCCE92FE35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0D320CB-9212-4C6D-B941-32E4732D6CD7}"/>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324714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565E89-29B0-4E12-8434-49008061F92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377BD3CE-441E-4639-AC5C-5A75AC30F6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6289BCD-B4DA-4D8A-B250-744C4EF4E4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F3E44E1-7803-462D-B428-B9070FB98BA2}"/>
              </a:ext>
            </a:extLst>
          </p:cNvPr>
          <p:cNvSpPr>
            <a:spLocks noGrp="1"/>
          </p:cNvSpPr>
          <p:nvPr>
            <p:ph type="dt" sz="half" idx="10"/>
          </p:nvPr>
        </p:nvSpPr>
        <p:spPr/>
        <p:txBody>
          <a:bodyPr/>
          <a:lstStyle/>
          <a:p>
            <a:fld id="{5657EABD-5BF1-4557-B8D0-7E8EE844AFD4}" type="datetimeFigureOut">
              <a:rPr lang="nl-NL" smtClean="0"/>
              <a:t>4-1-2026</a:t>
            </a:fld>
            <a:endParaRPr lang="nl-NL"/>
          </a:p>
        </p:txBody>
      </p:sp>
      <p:sp>
        <p:nvSpPr>
          <p:cNvPr id="6" name="Tijdelijke aanduiding voor voettekst 5">
            <a:extLst>
              <a:ext uri="{FF2B5EF4-FFF2-40B4-BE49-F238E27FC236}">
                <a16:creationId xmlns:a16="http://schemas.microsoft.com/office/drawing/2014/main" id="{6FC5876E-EFB6-442A-96A5-D7281DE12D9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BA4AFC8-D013-4FB3-B84D-0799780E77CB}"/>
              </a:ext>
            </a:extLst>
          </p:cNvPr>
          <p:cNvSpPr>
            <a:spLocks noGrp="1"/>
          </p:cNvSpPr>
          <p:nvPr>
            <p:ph type="sldNum" sz="quarter" idx="12"/>
          </p:nvPr>
        </p:nvSpPr>
        <p:spPr/>
        <p:txBody>
          <a:bodyPr/>
          <a:lstStyle/>
          <a:p>
            <a:fld id="{79207CB8-E77F-409F-A82D-1B95E81002C6}" type="slidenum">
              <a:rPr lang="nl-NL" smtClean="0"/>
              <a:t>‹nr.›</a:t>
            </a:fld>
            <a:endParaRPr lang="nl-NL"/>
          </a:p>
        </p:txBody>
      </p:sp>
    </p:spTree>
    <p:extLst>
      <p:ext uri="{BB962C8B-B14F-4D97-AF65-F5344CB8AC3E}">
        <p14:creationId xmlns:p14="http://schemas.microsoft.com/office/powerpoint/2010/main" val="2142710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1B51AC9-3A9C-410C-8461-BC0CD97876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1B6D043-1FAA-444A-8345-1056F7BCAB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8240D45-20BE-4C53-9031-37C794DAE7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7EABD-5BF1-4557-B8D0-7E8EE844AFD4}" type="datetimeFigureOut">
              <a:rPr lang="nl-NL" smtClean="0"/>
              <a:t>4-1-2026</a:t>
            </a:fld>
            <a:endParaRPr lang="nl-NL"/>
          </a:p>
        </p:txBody>
      </p:sp>
      <p:sp>
        <p:nvSpPr>
          <p:cNvPr id="5" name="Tijdelijke aanduiding voor voettekst 4">
            <a:extLst>
              <a:ext uri="{FF2B5EF4-FFF2-40B4-BE49-F238E27FC236}">
                <a16:creationId xmlns:a16="http://schemas.microsoft.com/office/drawing/2014/main" id="{3CD287DC-973F-4445-B89A-08F37FF3AB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9BDC363-08E1-4465-9E3B-175FCC9545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07CB8-E77F-409F-A82D-1B95E81002C6}" type="slidenum">
              <a:rPr lang="nl-NL" smtClean="0"/>
              <a:t>‹nr.›</a:t>
            </a:fld>
            <a:endParaRPr lang="nl-NL"/>
          </a:p>
        </p:txBody>
      </p:sp>
    </p:spTree>
    <p:extLst>
      <p:ext uri="{BB962C8B-B14F-4D97-AF65-F5344CB8AC3E}">
        <p14:creationId xmlns:p14="http://schemas.microsoft.com/office/powerpoint/2010/main" val="1937668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hypotheker.nl/actueel/persberichten/in-2025-sterke-groei-starters-op-woningmarkt-ondanks-negatief-sentiment-aspirant-kopers" TargetMode="External"/><Relationship Id="rId13" Type="http://schemas.openxmlformats.org/officeDocument/2006/relationships/hyperlink" Target="https://www.rabobank.com/" TargetMode="External"/><Relationship Id="rId18" Type="http://schemas.openxmlformats.org/officeDocument/2006/relationships/hyperlink" Target="https://www.vanspaarbankveranderen.nl/sparen/spaarinformatie/alternatieven-voor-sparen/sparen-of-beleggen/" TargetMode="External"/><Relationship Id="rId3" Type="http://schemas.openxmlformats.org/officeDocument/2006/relationships/hyperlink" Target="https://nltimes.nl/2025/01/08/significant-increase-mortgage-applications-2024-many-younger-home-buyers?utm_" TargetMode="External"/><Relationship Id="rId7" Type="http://schemas.openxmlformats.org/officeDocument/2006/relationships/hyperlink" Target="https://www.bankinbeeld.nl/thema/wonen/?utm_source=chatgpt.com" TargetMode="External"/><Relationship Id="rId12" Type="http://schemas.openxmlformats.org/officeDocument/2006/relationships/hyperlink" Target="https://www.nvm.nl/" TargetMode="External"/><Relationship Id="rId17" Type="http://schemas.openxmlformats.org/officeDocument/2006/relationships/hyperlink" Target="https://www.beleggeruitlegger.nl/faq/dalen-de-beurskoersen-door-oorlog/#:~:text=Ieder%20conflict%20kent%20zijn%20eigen,%E2%80%93%20in%20mindere%20mate%20%E2%80%93%20obligaties.%E2%80%8B" TargetMode="External"/><Relationship Id="rId2" Type="http://schemas.openxmlformats.org/officeDocument/2006/relationships/hyperlink" Target="https://www.nibud.nl/onderzoeksrapporten/rapport-jongvolwassenen-en-beleggen-2021-2/" TargetMode="External"/><Relationship Id="rId16" Type="http://schemas.openxmlformats.org/officeDocument/2006/relationships/hyperlink" Target="https://www.eigenhuis.nl/" TargetMode="External"/><Relationship Id="rId20" Type="http://schemas.openxmlformats.org/officeDocument/2006/relationships/hyperlink" Target="https://fvrealestate.nl/het-overheidsbeleid-op-de-woningmarkt-een-overzicht-van-de-afgelopen-jaren/#:~:text=Het%20overheidsbeleid%20van%20de%20afgelopen%20jaren%20heeft%20aanzienlijke%20invloed%20gehad,betaalbare%20woningen%20aan%20te%20pakken" TargetMode="External"/><Relationship Id="rId1" Type="http://schemas.openxmlformats.org/officeDocument/2006/relationships/slideLayout" Target="../slideLayouts/slideLayout2.xml"/><Relationship Id="rId6" Type="http://schemas.openxmlformats.org/officeDocument/2006/relationships/hyperlink" Target="https://opendata.cbs.nl/?utm_source=chatgpt.com" TargetMode="External"/><Relationship Id="rId11" Type="http://schemas.openxmlformats.org/officeDocument/2006/relationships/hyperlink" Target="https://www.vbdo.nl/wp-content/uploads/2025/05/Duurzaam-Beleggen-voor-Particulieren-bij-Banken-2025-def.pdf" TargetMode="External"/><Relationship Id="rId5" Type="http://schemas.openxmlformats.org/officeDocument/2006/relationships/hyperlink" Target="https://www.cbs.nl/nl-nl/nieuws/2025/31/bevolkingsgroei-in-eerste-helft-2025-ongeveer-gelijk-aan-vorig-jaar" TargetMode="External"/><Relationship Id="rId15" Type="http://schemas.openxmlformats.org/officeDocument/2006/relationships/hyperlink" Target="https://www.kadaster.nl/" TargetMode="External"/><Relationship Id="rId10" Type="http://schemas.openxmlformats.org/officeDocument/2006/relationships/hyperlink" Target="https://www.esgcarriere.nl/artikel/trends-en-ontwikkelingen-in-duurzaam-beleggen" TargetMode="External"/><Relationship Id="rId19" Type="http://schemas.openxmlformats.org/officeDocument/2006/relationships/hyperlink" Target="https://www.homefinance.nl/nieuws-blog/2025/stijgende-hypotheekrente-zorgt-voor-piek-in-nieuwe-hypotheekaanvragen/" TargetMode="External"/><Relationship Id="rId4" Type="http://schemas.openxmlformats.org/officeDocument/2006/relationships/hyperlink" Target="https://www.movisie.nl/artikel/betere-bezetting-woningvoorraad-goed-jong-oud#:~:text=De%20groep%20ouderen%20blijft%20groeien,de%20bestaande%20voorraad%20beter%20benutten" TargetMode="External"/><Relationship Id="rId9" Type="http://schemas.openxmlformats.org/officeDocument/2006/relationships/hyperlink" Target="https://hypotheekvisie.nl/nieuws/stijging-aanvragen-hypotheek-koopwoning-starters" TargetMode="External"/><Relationship Id="rId14" Type="http://schemas.openxmlformats.org/officeDocument/2006/relationships/hyperlink" Target="https://www.afm.nl/"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ing.com/about-us/purpose-and-values" TargetMode="External"/><Relationship Id="rId3" Type="http://schemas.openxmlformats.org/officeDocument/2006/relationships/hyperlink" Target="https://pure.rug.nl/ws/portalfiles/portal/217785880/1001605244.pdf" TargetMode="External"/><Relationship Id="rId7" Type="http://schemas.openxmlformats.org/officeDocument/2006/relationships/hyperlink" Target="https://www.independer.nl/algemeen/info/over-independer.aspx" TargetMode="External"/><Relationship Id="rId2" Type="http://schemas.openxmlformats.org/officeDocument/2006/relationships/hyperlink" Target="https://www.rijksoverheid.nl/onderwerpen/financiele-sector/wet-op-het-financieel-toezicht-wft" TargetMode="External"/><Relationship Id="rId1" Type="http://schemas.openxmlformats.org/officeDocument/2006/relationships/slideLayout" Target="../slideLayouts/slideLayout2.xml"/><Relationship Id="rId6" Type="http://schemas.openxmlformats.org/officeDocument/2006/relationships/hyperlink" Target="https://www.abnamro.com/nl/over-abn-amro/informatie/onze-purpose-banking-for-better-for-generations-to-come" TargetMode="External"/><Relationship Id="rId5" Type="http://schemas.openxmlformats.org/officeDocument/2006/relationships/hyperlink" Target="https://www.nibud.nl/consumenten/hypotheeknormen" TargetMode="External"/><Relationship Id="rId10" Type="http://schemas.openxmlformats.org/officeDocument/2006/relationships/hyperlink" Target="https://www.marketingtribune.nl/algemeen/nieuws/2024/11/authenticiteit-transparantie-en-flexibiliteit-zijn-sleutelwoorden-om-jonger/index.xml" TargetMode="External"/><Relationship Id="rId4" Type="http://schemas.openxmlformats.org/officeDocument/2006/relationships/hyperlink" Target="https://www.dnb.nl/voor-de-sector/open-boek-toezicht/wet-regelgeving/wwft" TargetMode="External"/><Relationship Id="rId9" Type="http://schemas.openxmlformats.org/officeDocument/2006/relationships/hyperlink" Target="https://www.nibud.nl/onderzoeksrapporten/rapport-jongvolwassenen-en-beleggen-2021-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Afbeelding met tekst, kaart&#10;&#10;Automatisch gegenereerde beschrijving">
            <a:extLst>
              <a:ext uri="{FF2B5EF4-FFF2-40B4-BE49-F238E27FC236}">
                <a16:creationId xmlns:a16="http://schemas.microsoft.com/office/drawing/2014/main" id="{CAEDD041-C348-4D8E-945D-D8D4068014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7797" y="0"/>
            <a:ext cx="9698881" cy="6858000"/>
          </a:xfrm>
          <a:prstGeom prst="rect">
            <a:avLst/>
          </a:prstGeom>
        </p:spPr>
      </p:pic>
      <p:sp>
        <p:nvSpPr>
          <p:cNvPr id="2" name="Tekstvak 1">
            <a:extLst>
              <a:ext uri="{FF2B5EF4-FFF2-40B4-BE49-F238E27FC236}">
                <a16:creationId xmlns:a16="http://schemas.microsoft.com/office/drawing/2014/main" id="{98E8155B-1087-BA8B-82C2-FB76F87B7DB3}"/>
              </a:ext>
            </a:extLst>
          </p:cNvPr>
          <p:cNvSpPr txBox="1"/>
          <p:nvPr/>
        </p:nvSpPr>
        <p:spPr>
          <a:xfrm>
            <a:off x="1483402" y="1046130"/>
            <a:ext cx="2421812" cy="3077766"/>
          </a:xfrm>
          <a:prstGeom prst="rect">
            <a:avLst/>
          </a:prstGeom>
          <a:noFill/>
        </p:spPr>
        <p:txBody>
          <a:bodyPr wrap="square" lIns="91440" tIns="45720" rIns="91440" bIns="45720" rtlCol="0" anchor="t">
            <a:spAutoFit/>
          </a:bodyPr>
          <a:lstStyle/>
          <a:p>
            <a:r>
              <a:rPr lang="nl-NL" sz="1050"/>
              <a:t>-</a:t>
            </a:r>
            <a:r>
              <a:rPr lang="nl-NL" sz="1050" b="1">
                <a:ea typeface="+mn-lt"/>
                <a:cs typeface="+mn-lt"/>
              </a:rPr>
              <a:t>Toename vraag van jongeren (tot 35 jaar) naar hypotheken</a:t>
            </a:r>
            <a:r>
              <a:rPr lang="nl-NL" sz="1050">
                <a:ea typeface="+mn-lt"/>
                <a:cs typeface="+mn-lt"/>
              </a:rPr>
              <a:t>--&gt; 29% meer aanvragen in totaal t.o.v. 2023. Doelgroep jongeren wordt groter.</a:t>
            </a:r>
            <a:endParaRPr lang="nl-NL" sz="1050">
              <a:ea typeface="Calibri"/>
              <a:cs typeface="Calibri"/>
            </a:endParaRPr>
          </a:p>
          <a:p>
            <a:endParaRPr lang="nl-NL" sz="600">
              <a:ea typeface="Calibri" panose="020F0502020204030204"/>
              <a:cs typeface="Calibri" panose="020F0502020204030204"/>
            </a:endParaRPr>
          </a:p>
          <a:p>
            <a:r>
              <a:rPr lang="nl-NL" sz="1050" b="1">
                <a:ea typeface="Calibri" panose="020F0502020204030204"/>
                <a:cs typeface="Calibri" panose="020F0502020204030204"/>
              </a:rPr>
              <a:t>-Vergrijzing</a:t>
            </a:r>
            <a:r>
              <a:rPr lang="nl-NL" sz="1050">
                <a:ea typeface="Calibri" panose="020F0502020204030204"/>
                <a:cs typeface="Calibri" panose="020F0502020204030204"/>
              </a:rPr>
              <a:t>--&gt; afnemende doorstroming en daardoor tekort aan woningen--&gt; Adviseur kan door passend advies doorstroming bevorderen.</a:t>
            </a:r>
          </a:p>
          <a:p>
            <a:endParaRPr lang="nl-NL" sz="600">
              <a:ea typeface="+mn-lt"/>
              <a:cs typeface="+mn-lt"/>
            </a:endParaRPr>
          </a:p>
          <a:p>
            <a:r>
              <a:rPr lang="nl-NL" sz="1050" b="1">
                <a:ea typeface="+mn-lt"/>
                <a:cs typeface="+mn-lt"/>
              </a:rPr>
              <a:t>-Migratie</a:t>
            </a:r>
            <a:r>
              <a:rPr lang="nl-NL" sz="1050">
                <a:ea typeface="+mn-lt"/>
                <a:cs typeface="+mn-lt"/>
              </a:rPr>
              <a:t>--&gt; bevolkingsgroei--&gt; meer vraag naar huizen in vooral steden--&gt; prijzen stijgen nog meer--&gt; advies kan belangrijker worden, doordat het inzicht geeft in financiële mogelijkheden.</a:t>
            </a:r>
            <a:endParaRPr lang="nl-NL" sz="1050">
              <a:ea typeface="Calibri"/>
              <a:cs typeface="Calibri"/>
            </a:endParaRPr>
          </a:p>
          <a:p>
            <a:endParaRPr lang="nl-NL" sz="600">
              <a:ea typeface="Calibri"/>
              <a:cs typeface="Calibri"/>
            </a:endParaRPr>
          </a:p>
          <a:p>
            <a:r>
              <a:rPr lang="nl-NL" sz="1050" b="1">
                <a:ea typeface="Calibri"/>
                <a:cs typeface="Calibri"/>
              </a:rPr>
              <a:t>-Steeds meer jongeren die beleggen 42% </a:t>
            </a:r>
            <a:r>
              <a:rPr lang="nl-NL" sz="1050">
                <a:ea typeface="Calibri"/>
                <a:cs typeface="Calibri"/>
              </a:rPr>
              <a:t>--&gt; weinig kennis--&gt;  advies belangrijker</a:t>
            </a:r>
          </a:p>
          <a:p>
            <a:endParaRPr lang="nl-NL" sz="800">
              <a:ea typeface="Calibri"/>
              <a:cs typeface="Calibri"/>
            </a:endParaRPr>
          </a:p>
        </p:txBody>
      </p:sp>
      <p:sp>
        <p:nvSpPr>
          <p:cNvPr id="3" name="Tekstvak 2">
            <a:extLst>
              <a:ext uri="{FF2B5EF4-FFF2-40B4-BE49-F238E27FC236}">
                <a16:creationId xmlns:a16="http://schemas.microsoft.com/office/drawing/2014/main" id="{3BD4DB67-403F-B5B0-CA21-84AA4308204C}"/>
              </a:ext>
            </a:extLst>
          </p:cNvPr>
          <p:cNvSpPr txBox="1"/>
          <p:nvPr/>
        </p:nvSpPr>
        <p:spPr>
          <a:xfrm>
            <a:off x="3987854" y="952090"/>
            <a:ext cx="2108146" cy="2862322"/>
          </a:xfrm>
          <a:prstGeom prst="rect">
            <a:avLst/>
          </a:prstGeom>
          <a:noFill/>
        </p:spPr>
        <p:txBody>
          <a:bodyPr wrap="square" lIns="91440" tIns="45720" rIns="91440" bIns="45720" rtlCol="0" anchor="t">
            <a:spAutoFit/>
          </a:bodyPr>
          <a:lstStyle/>
          <a:p>
            <a:r>
              <a:rPr lang="nl-NL" sz="900" b="1" err="1"/>
              <a:t>Wft</a:t>
            </a:r>
            <a:r>
              <a:rPr lang="nl-NL" sz="900" b="1"/>
              <a:t> / </a:t>
            </a:r>
            <a:r>
              <a:rPr lang="nl-NL" sz="900" b="1" err="1"/>
              <a:t>Wft</a:t>
            </a:r>
            <a:r>
              <a:rPr lang="nl-NL" sz="900" b="1"/>
              <a:t>-gedragstoezicht</a:t>
            </a:r>
          </a:p>
          <a:p>
            <a:r>
              <a:rPr lang="nl-NL" sz="900"/>
              <a:t>financiële dienstverleners moeten handelen met zorg voor klantbelang (zorgplicht)</a:t>
            </a:r>
          </a:p>
          <a:p>
            <a:endParaRPr lang="nl-NL" sz="900" b="1"/>
          </a:p>
          <a:p>
            <a:r>
              <a:rPr lang="nl-NL" sz="900" b="1" err="1"/>
              <a:t>MiFID</a:t>
            </a:r>
            <a:r>
              <a:rPr lang="nl-NL" sz="900" b="1"/>
              <a:t> II </a:t>
            </a:r>
          </a:p>
          <a:p>
            <a:r>
              <a:rPr lang="nl-NL" sz="900"/>
              <a:t>strengere eisen aan beleggingsadvies en kosten­transparantie</a:t>
            </a:r>
          </a:p>
          <a:p>
            <a:endParaRPr lang="nl-NL" sz="900"/>
          </a:p>
          <a:p>
            <a:r>
              <a:rPr lang="nl-NL" sz="900" b="1"/>
              <a:t>SFDR / ESG-verplichtingen </a:t>
            </a:r>
            <a:r>
              <a:rPr lang="nl-NL" sz="900"/>
              <a:t>duurzaamheidsrisico’s verplicht integreren in beleggingsadvies</a:t>
            </a:r>
          </a:p>
          <a:p>
            <a:endParaRPr lang="nl-NL" sz="900"/>
          </a:p>
          <a:p>
            <a:r>
              <a:rPr lang="nl-NL" sz="900" b="1" err="1"/>
              <a:t>Wwft</a:t>
            </a:r>
            <a:r>
              <a:rPr lang="nl-NL" sz="900" b="1"/>
              <a:t> </a:t>
            </a:r>
          </a:p>
          <a:p>
            <a:r>
              <a:rPr lang="nl-NL" sz="900"/>
              <a:t>cliëntenonderzoek + meldplicht ongebruikelijke </a:t>
            </a:r>
          </a:p>
          <a:p>
            <a:endParaRPr lang="nl-NL" sz="900"/>
          </a:p>
          <a:p>
            <a:r>
              <a:rPr lang="nl-NL" sz="900" b="1"/>
              <a:t>(LTV/LTI)</a:t>
            </a:r>
          </a:p>
          <a:p>
            <a:r>
              <a:rPr lang="nl-NL" sz="900"/>
              <a:t> maximale leenratio’s wettelijk vastgesteld</a:t>
            </a:r>
          </a:p>
        </p:txBody>
      </p:sp>
      <p:sp>
        <p:nvSpPr>
          <p:cNvPr id="31" name="Tekstvak 30">
            <a:extLst>
              <a:ext uri="{FF2B5EF4-FFF2-40B4-BE49-F238E27FC236}">
                <a16:creationId xmlns:a16="http://schemas.microsoft.com/office/drawing/2014/main" id="{09B9F176-7AB9-4F68-A2B8-3C5F4E59BEC3}"/>
              </a:ext>
            </a:extLst>
          </p:cNvPr>
          <p:cNvSpPr txBox="1"/>
          <p:nvPr/>
        </p:nvSpPr>
        <p:spPr>
          <a:xfrm>
            <a:off x="8570809" y="953413"/>
            <a:ext cx="1775460" cy="3170099"/>
          </a:xfrm>
          <a:prstGeom prst="rect">
            <a:avLst/>
          </a:prstGeom>
          <a:noFill/>
        </p:spPr>
        <p:txBody>
          <a:bodyPr wrap="square" lIns="91440" tIns="45720" rIns="91440" bIns="45720" rtlCol="0" anchor="t">
            <a:spAutoFit/>
          </a:bodyPr>
          <a:lstStyle/>
          <a:p>
            <a:r>
              <a:rPr lang="nl-NL" sz="1000"/>
              <a:t>-</a:t>
            </a:r>
            <a:r>
              <a:rPr lang="nl-NL" sz="1000">
                <a:ea typeface="+mn-lt"/>
                <a:cs typeface="+mn-lt"/>
              </a:rPr>
              <a:t>Traditionele partijen (750.000 </a:t>
            </a:r>
            <a:r>
              <a:rPr lang="nl-NL" sz="1000" err="1">
                <a:ea typeface="+mn-lt"/>
                <a:cs typeface="+mn-lt"/>
              </a:rPr>
              <a:t>clienten</a:t>
            </a:r>
            <a:r>
              <a:rPr lang="nl-NL" sz="1000">
                <a:ea typeface="+mn-lt"/>
                <a:cs typeface="+mn-lt"/>
              </a:rPr>
              <a:t>)</a:t>
            </a:r>
            <a:endParaRPr lang="nl-NL" sz="1000">
              <a:ea typeface="Calibri"/>
              <a:cs typeface="Calibri"/>
            </a:endParaRPr>
          </a:p>
          <a:p>
            <a:r>
              <a:rPr lang="nl-NL" sz="1000"/>
              <a:t>-</a:t>
            </a:r>
            <a:r>
              <a:rPr lang="nl-NL" sz="1000">
                <a:ea typeface="+mn-lt"/>
                <a:cs typeface="+mn-lt"/>
              </a:rPr>
              <a:t>Nieuwe spelers / digitale platforms (</a:t>
            </a:r>
            <a:r>
              <a:rPr lang="nl-NL" sz="1000" err="1">
                <a:ea typeface="+mn-lt"/>
                <a:cs typeface="+mn-lt"/>
              </a:rPr>
              <a:t>Independer</a:t>
            </a:r>
            <a:r>
              <a:rPr lang="nl-NL" sz="1000">
                <a:ea typeface="+mn-lt"/>
                <a:cs typeface="+mn-lt"/>
              </a:rPr>
              <a:t>, </a:t>
            </a:r>
            <a:r>
              <a:rPr lang="nl-NL" sz="1000" err="1">
                <a:ea typeface="+mn-lt"/>
                <a:cs typeface="+mn-lt"/>
              </a:rPr>
              <a:t>transparant,aantrekkelijk</a:t>
            </a:r>
            <a:r>
              <a:rPr lang="nl-NL" sz="1000">
                <a:ea typeface="+mn-lt"/>
                <a:cs typeface="+mn-lt"/>
              </a:rPr>
              <a:t>)</a:t>
            </a:r>
          </a:p>
          <a:p>
            <a:r>
              <a:rPr lang="nl-NL" sz="1000"/>
              <a:t>-</a:t>
            </a:r>
            <a:r>
              <a:rPr lang="nl-NL" sz="1000">
                <a:ea typeface="+mn-lt"/>
                <a:cs typeface="+mn-lt"/>
              </a:rPr>
              <a:t>Low-</a:t>
            </a:r>
            <a:r>
              <a:rPr lang="nl-NL" sz="1000" err="1">
                <a:ea typeface="+mn-lt"/>
                <a:cs typeface="+mn-lt"/>
              </a:rPr>
              <a:t>cost</a:t>
            </a:r>
            <a:r>
              <a:rPr lang="nl-NL" sz="1000">
                <a:ea typeface="+mn-lt"/>
                <a:cs typeface="+mn-lt"/>
              </a:rPr>
              <a:t> platforms </a:t>
            </a:r>
          </a:p>
          <a:p>
            <a:r>
              <a:rPr lang="nl-NL" sz="1000" err="1">
                <a:ea typeface="Calibri"/>
                <a:cs typeface="Calibri"/>
              </a:rPr>
              <a:t>DeGiro</a:t>
            </a:r>
            <a:r>
              <a:rPr lang="nl-NL" sz="1000">
                <a:ea typeface="Calibri"/>
                <a:cs typeface="Calibri"/>
              </a:rPr>
              <a:t> meer dan 3 miljoen beleggers</a:t>
            </a:r>
          </a:p>
          <a:p>
            <a:r>
              <a:rPr lang="nl-NL" sz="1000"/>
              <a:t>-</a:t>
            </a:r>
            <a:r>
              <a:rPr lang="nl-NL" sz="1000">
                <a:ea typeface="+mn-lt"/>
                <a:cs typeface="+mn-lt"/>
              </a:rPr>
              <a:t>Micro-</a:t>
            </a:r>
            <a:r>
              <a:rPr lang="nl-NL" sz="1000" err="1">
                <a:ea typeface="+mn-lt"/>
                <a:cs typeface="+mn-lt"/>
              </a:rPr>
              <a:t>investing</a:t>
            </a:r>
            <a:r>
              <a:rPr lang="nl-NL" sz="1000">
                <a:ea typeface="+mn-lt"/>
                <a:cs typeface="+mn-lt"/>
              </a:rPr>
              <a:t> apps </a:t>
            </a:r>
          </a:p>
          <a:p>
            <a:r>
              <a:rPr lang="nl-NL" sz="1000" err="1">
                <a:ea typeface="Calibri"/>
                <a:cs typeface="Calibri"/>
              </a:rPr>
              <a:t>robo-advisers</a:t>
            </a:r>
            <a:r>
              <a:rPr lang="nl-NL" sz="1000">
                <a:ea typeface="Calibri"/>
                <a:cs typeface="Calibri"/>
              </a:rPr>
              <a:t>, USD 5.009 miljoen in de omgang</a:t>
            </a:r>
          </a:p>
          <a:p>
            <a:r>
              <a:rPr lang="nl-NL" sz="1000" err="1"/>
              <a:t>Robo-advisers</a:t>
            </a:r>
            <a:r>
              <a:rPr lang="nl-NL" sz="1000"/>
              <a:t>: aandeel in HNW-portefeuille NL = ~ 17,3%</a:t>
            </a:r>
            <a:endParaRPr lang="nl-NL" sz="1000">
              <a:ea typeface="Calibri"/>
              <a:cs typeface="Calibri"/>
            </a:endParaRPr>
          </a:p>
          <a:p>
            <a:r>
              <a:rPr lang="nl-NL" sz="1000"/>
              <a:t>-</a:t>
            </a:r>
            <a:r>
              <a:rPr lang="nl-NL" sz="1000">
                <a:ea typeface="+mn-lt"/>
                <a:cs typeface="+mn-lt"/>
              </a:rPr>
              <a:t>Prijsdruk veel online alternatieven.</a:t>
            </a:r>
          </a:p>
          <a:p>
            <a:r>
              <a:rPr lang="nl-NL" sz="1000">
                <a:ea typeface="Calibri"/>
                <a:cs typeface="Calibri"/>
              </a:rPr>
              <a:t>1 op de 6 beleggers hun vermogen wordt beheerd via </a:t>
            </a:r>
            <a:r>
              <a:rPr lang="nl-NL" sz="1000" err="1">
                <a:ea typeface="Calibri"/>
                <a:cs typeface="Calibri"/>
              </a:rPr>
              <a:t>robo</a:t>
            </a:r>
            <a:r>
              <a:rPr lang="nl-NL" sz="1000">
                <a:ea typeface="Calibri"/>
                <a:cs typeface="Calibri"/>
              </a:rPr>
              <a:t>-tools</a:t>
            </a:r>
          </a:p>
          <a:p>
            <a:endParaRPr lang="nl-NL" sz="1000">
              <a:ea typeface="Calibri"/>
              <a:cs typeface="Calibri"/>
            </a:endParaRPr>
          </a:p>
        </p:txBody>
      </p:sp>
      <p:sp>
        <p:nvSpPr>
          <p:cNvPr id="32" name="Tekstvak 31">
            <a:extLst>
              <a:ext uri="{FF2B5EF4-FFF2-40B4-BE49-F238E27FC236}">
                <a16:creationId xmlns:a16="http://schemas.microsoft.com/office/drawing/2014/main" id="{72208AAF-E8C8-565B-FAA8-FA0D5CF8F44B}"/>
              </a:ext>
            </a:extLst>
          </p:cNvPr>
          <p:cNvSpPr txBox="1"/>
          <p:nvPr/>
        </p:nvSpPr>
        <p:spPr>
          <a:xfrm>
            <a:off x="4383822" y="4080100"/>
            <a:ext cx="1314716" cy="1446550"/>
          </a:xfrm>
          <a:prstGeom prst="rect">
            <a:avLst/>
          </a:prstGeom>
          <a:noFill/>
        </p:spPr>
        <p:txBody>
          <a:bodyPr wrap="square" lIns="91440" tIns="45720" rIns="91440" bIns="45720" rtlCol="0" anchor="t">
            <a:spAutoFit/>
          </a:bodyPr>
          <a:lstStyle/>
          <a:p>
            <a:r>
              <a:rPr lang="nl-NL" sz="800">
                <a:ea typeface="+mn-lt"/>
                <a:cs typeface="+mn-lt"/>
              </a:rPr>
              <a:t>-Starters: prijzen +8,7% (2024), slechts 18% van aanbod &lt; €350k</a:t>
            </a:r>
          </a:p>
          <a:p>
            <a:endParaRPr lang="nl-NL" sz="800">
              <a:ea typeface="+mn-lt"/>
              <a:cs typeface="+mn-lt"/>
            </a:endParaRPr>
          </a:p>
          <a:p>
            <a:r>
              <a:rPr lang="nl-NL" sz="800">
                <a:ea typeface="+mn-lt"/>
                <a:cs typeface="+mn-lt"/>
              </a:rPr>
              <a:t>-Advies: slechts 39% van starters met problemen kreeg advies</a:t>
            </a:r>
          </a:p>
          <a:p>
            <a:endParaRPr lang="nl-NL" sz="800">
              <a:ea typeface="+mn-lt"/>
              <a:cs typeface="+mn-lt"/>
            </a:endParaRPr>
          </a:p>
          <a:p>
            <a:r>
              <a:rPr lang="nl-NL" sz="800">
                <a:ea typeface="+mn-lt"/>
                <a:cs typeface="+mn-lt"/>
              </a:rPr>
              <a:t>-Duurzaamheid: label A +€69.000 vs. G, rentevoordeel tot 0,15%</a:t>
            </a:r>
          </a:p>
        </p:txBody>
      </p:sp>
      <p:sp>
        <p:nvSpPr>
          <p:cNvPr id="33" name="Tekstvak 32">
            <a:extLst>
              <a:ext uri="{FF2B5EF4-FFF2-40B4-BE49-F238E27FC236}">
                <a16:creationId xmlns:a16="http://schemas.microsoft.com/office/drawing/2014/main" id="{136CAACA-8102-E6C5-92C7-459C1BCD5530}"/>
              </a:ext>
            </a:extLst>
          </p:cNvPr>
          <p:cNvSpPr txBox="1"/>
          <p:nvPr/>
        </p:nvSpPr>
        <p:spPr>
          <a:xfrm>
            <a:off x="1481427" y="4089045"/>
            <a:ext cx="1555785" cy="1446550"/>
          </a:xfrm>
          <a:prstGeom prst="rect">
            <a:avLst/>
          </a:prstGeom>
          <a:noFill/>
        </p:spPr>
        <p:txBody>
          <a:bodyPr wrap="square" lIns="91440" tIns="45720" rIns="91440" bIns="45720" rtlCol="0" anchor="t">
            <a:spAutoFit/>
          </a:bodyPr>
          <a:lstStyle/>
          <a:p>
            <a:r>
              <a:rPr lang="nl-NL" sz="800"/>
              <a:t>-</a:t>
            </a:r>
            <a:r>
              <a:rPr lang="nl-NL" sz="800" b="1">
                <a:ea typeface="+mn-lt"/>
                <a:cs typeface="+mn-lt"/>
              </a:rPr>
              <a:t>Hypotheken: </a:t>
            </a:r>
            <a:r>
              <a:rPr lang="nl-NL" sz="800">
                <a:ea typeface="+mn-lt"/>
                <a:cs typeface="+mn-lt"/>
              </a:rPr>
              <a:t>AI en algoritmes versnellen kredietbeoordelingen en hypotheekadvies → klanten krijgen vaak al binnen 24 uur duidelijkheid.</a:t>
            </a:r>
          </a:p>
          <a:p>
            <a:r>
              <a:rPr lang="nl-NL" sz="800" b="1">
                <a:ea typeface="+mn-lt"/>
                <a:cs typeface="+mn-lt"/>
              </a:rPr>
              <a:t>Beleggen: </a:t>
            </a:r>
            <a:r>
              <a:rPr lang="nl-NL" sz="800" err="1">
                <a:ea typeface="+mn-lt"/>
                <a:cs typeface="+mn-lt"/>
              </a:rPr>
              <a:t>Robo-advisors</a:t>
            </a:r>
            <a:r>
              <a:rPr lang="nl-NL" sz="800">
                <a:ea typeface="+mn-lt"/>
                <a:cs typeface="+mn-lt"/>
              </a:rPr>
              <a:t> en </a:t>
            </a:r>
            <a:r>
              <a:rPr lang="nl-NL" sz="800" err="1">
                <a:ea typeface="+mn-lt"/>
                <a:cs typeface="+mn-lt"/>
              </a:rPr>
              <a:t>trading</a:t>
            </a:r>
            <a:r>
              <a:rPr lang="nl-NL" sz="800">
                <a:ea typeface="+mn-lt"/>
                <a:cs typeface="+mn-lt"/>
              </a:rPr>
              <a:t> apps (</a:t>
            </a:r>
            <a:r>
              <a:rPr lang="nl-NL" sz="800" err="1">
                <a:ea typeface="+mn-lt"/>
                <a:cs typeface="+mn-lt"/>
              </a:rPr>
              <a:t>Bux</a:t>
            </a:r>
            <a:r>
              <a:rPr lang="nl-NL" sz="800">
                <a:ea typeface="+mn-lt"/>
                <a:cs typeface="+mn-lt"/>
              </a:rPr>
              <a:t>, Peaks, </a:t>
            </a:r>
            <a:r>
              <a:rPr lang="nl-NL" sz="800" err="1">
                <a:ea typeface="+mn-lt"/>
                <a:cs typeface="+mn-lt"/>
              </a:rPr>
              <a:t>DeGiro</a:t>
            </a:r>
            <a:r>
              <a:rPr lang="nl-NL" sz="800">
                <a:ea typeface="+mn-lt"/>
                <a:cs typeface="+mn-lt"/>
              </a:rPr>
              <a:t>) groeien snel → laagdrempelig beleggen vanaf enkele euro’s met lage kosten (~0,2% per jaar).</a:t>
            </a:r>
          </a:p>
        </p:txBody>
      </p:sp>
      <p:sp>
        <p:nvSpPr>
          <p:cNvPr id="34" name="Tekstvak 33">
            <a:extLst>
              <a:ext uri="{FF2B5EF4-FFF2-40B4-BE49-F238E27FC236}">
                <a16:creationId xmlns:a16="http://schemas.microsoft.com/office/drawing/2014/main" id="{6F80EF2A-A123-52C3-E61C-EFAB04269DF4}"/>
              </a:ext>
            </a:extLst>
          </p:cNvPr>
          <p:cNvSpPr txBox="1"/>
          <p:nvPr/>
        </p:nvSpPr>
        <p:spPr>
          <a:xfrm>
            <a:off x="8375288" y="4016936"/>
            <a:ext cx="2460476" cy="907941"/>
          </a:xfrm>
          <a:prstGeom prst="rect">
            <a:avLst/>
          </a:prstGeom>
          <a:noFill/>
        </p:spPr>
        <p:txBody>
          <a:bodyPr wrap="square" lIns="91440" tIns="45720" rIns="91440" bIns="45720" rtlCol="0" anchor="t">
            <a:spAutoFit/>
          </a:bodyPr>
          <a:lstStyle/>
          <a:p>
            <a:r>
              <a:rPr lang="nl-NL" sz="900"/>
              <a:t>-</a:t>
            </a:r>
            <a:r>
              <a:rPr lang="nl-NL" sz="900" b="1"/>
              <a:t>Stijgende rentepercentages</a:t>
            </a:r>
            <a:r>
              <a:rPr lang="nl-NL" sz="900"/>
              <a:t>--&gt; verlagen </a:t>
            </a:r>
            <a:r>
              <a:rPr lang="nl-NL" sz="900" err="1"/>
              <a:t>leencapaciteit+verhogen</a:t>
            </a:r>
            <a:r>
              <a:rPr lang="nl-NL" sz="900"/>
              <a:t> kosten--&gt; hier rekening mee houden met advies geven.</a:t>
            </a:r>
            <a:endParaRPr lang="nl-NL" sz="900">
              <a:ea typeface="Calibri"/>
              <a:cs typeface="Calibri"/>
            </a:endParaRPr>
          </a:p>
          <a:p>
            <a:endParaRPr lang="nl-NL" sz="900">
              <a:ea typeface="Calibri"/>
              <a:cs typeface="Calibri"/>
            </a:endParaRPr>
          </a:p>
          <a:p>
            <a:endParaRPr lang="nl-NL" sz="800">
              <a:ea typeface="Calibri"/>
              <a:cs typeface="Calibri"/>
            </a:endParaRPr>
          </a:p>
          <a:p>
            <a:endParaRPr lang="nl-NL" sz="900" b="1">
              <a:ea typeface="+mn-lt"/>
              <a:cs typeface="+mn-lt"/>
            </a:endParaRPr>
          </a:p>
        </p:txBody>
      </p:sp>
      <p:sp>
        <p:nvSpPr>
          <p:cNvPr id="28" name="Tekstvak 31">
            <a:extLst>
              <a:ext uri="{FF2B5EF4-FFF2-40B4-BE49-F238E27FC236}">
                <a16:creationId xmlns:a16="http://schemas.microsoft.com/office/drawing/2014/main" id="{FF1EE648-6390-AFF6-6F29-90213FEA8626}"/>
              </a:ext>
            </a:extLst>
          </p:cNvPr>
          <p:cNvSpPr txBox="1"/>
          <p:nvPr/>
        </p:nvSpPr>
        <p:spPr>
          <a:xfrm>
            <a:off x="5874682" y="4086888"/>
            <a:ext cx="1967048" cy="1815882"/>
          </a:xfrm>
          <a:prstGeom prst="rect">
            <a:avLst/>
          </a:prstGeom>
          <a:noFill/>
        </p:spPr>
        <p:txBody>
          <a:bodyPr wrap="square" lIns="91440" tIns="45720" rIns="91440" bIns="45720" rtlCol="0" anchor="t">
            <a:spAutoFit/>
          </a:bodyPr>
          <a:lstStyle/>
          <a:p>
            <a:r>
              <a:rPr lang="nl-NL" sz="800">
                <a:ea typeface="+mn-lt"/>
                <a:cs typeface="+mn-lt"/>
              </a:rPr>
              <a:t>Jongeren: ruim 40% heeft &lt; €2.000 spaargeld, maar wil wel vermogen opbouwen.</a:t>
            </a:r>
          </a:p>
          <a:p>
            <a:endParaRPr lang="nl-NL" sz="800">
              <a:ea typeface="+mn-lt"/>
              <a:cs typeface="+mn-lt"/>
            </a:endParaRPr>
          </a:p>
          <a:p>
            <a:r>
              <a:rPr lang="nl-NL" sz="800">
                <a:ea typeface="+mn-lt"/>
                <a:cs typeface="+mn-lt"/>
              </a:rPr>
              <a:t>Laagdrempelig digitaal: 55% van jongeren wil via apps eenvoudig kunnen beleggen.</a:t>
            </a:r>
          </a:p>
          <a:p>
            <a:endParaRPr lang="nl-NL" sz="800">
              <a:ea typeface="+mn-lt"/>
              <a:cs typeface="+mn-lt"/>
            </a:endParaRPr>
          </a:p>
          <a:p>
            <a:r>
              <a:rPr lang="nl-NL" sz="800">
                <a:ea typeface="+mn-lt"/>
                <a:cs typeface="+mn-lt"/>
              </a:rPr>
              <a:t>Duurzaam beleggen: 70% van particulieren, vooral jongeren, vraagt naar duurzame fondsen.</a:t>
            </a:r>
          </a:p>
          <a:p>
            <a:endParaRPr lang="nl-NL" sz="800">
              <a:ea typeface="+mn-lt"/>
              <a:cs typeface="+mn-lt"/>
            </a:endParaRPr>
          </a:p>
          <a:p>
            <a:r>
              <a:rPr lang="nl-NL" sz="800">
                <a:ea typeface="+mn-lt"/>
                <a:cs typeface="+mn-lt"/>
              </a:rPr>
              <a:t>Prijs/fee: transparantie over kosten is cruciaal bij keuze van beleggingsproducten.</a:t>
            </a:r>
          </a:p>
        </p:txBody>
      </p:sp>
      <p:sp>
        <p:nvSpPr>
          <p:cNvPr id="36" name="Tekstvak 35">
            <a:extLst>
              <a:ext uri="{FF2B5EF4-FFF2-40B4-BE49-F238E27FC236}">
                <a16:creationId xmlns:a16="http://schemas.microsoft.com/office/drawing/2014/main" id="{3E9A1886-7C4B-0764-A3F4-F2A4CFF62E61}"/>
              </a:ext>
            </a:extLst>
          </p:cNvPr>
          <p:cNvSpPr txBox="1"/>
          <p:nvPr/>
        </p:nvSpPr>
        <p:spPr>
          <a:xfrm>
            <a:off x="6258693" y="1120396"/>
            <a:ext cx="1884471" cy="2185214"/>
          </a:xfrm>
          <a:prstGeom prst="rect">
            <a:avLst/>
          </a:prstGeom>
          <a:noFill/>
        </p:spPr>
        <p:txBody>
          <a:bodyPr wrap="square" lIns="91440" tIns="45720" rIns="91440" bIns="45720" rtlCol="0" anchor="t">
            <a:spAutoFit/>
          </a:bodyPr>
          <a:lstStyle/>
          <a:p>
            <a:r>
              <a:rPr lang="nl-NL" sz="800" b="1"/>
              <a:t>Hypotheken</a:t>
            </a:r>
            <a:endParaRPr lang="nl-NL" sz="800" b="1">
              <a:ea typeface="Calibri"/>
              <a:cs typeface="Calibri"/>
            </a:endParaRPr>
          </a:p>
          <a:p>
            <a:r>
              <a:rPr lang="nl-NL" sz="800"/>
              <a:t>- Recordaantal</a:t>
            </a:r>
            <a:endParaRPr lang="nl-NL" sz="800">
              <a:ea typeface="Calibri"/>
              <a:cs typeface="Calibri"/>
            </a:endParaRPr>
          </a:p>
          <a:p>
            <a:r>
              <a:rPr lang="nl-NL" sz="800"/>
              <a:t>- Grootste van Europa</a:t>
            </a:r>
            <a:endParaRPr lang="nl-NL" sz="800">
              <a:ea typeface="Calibri"/>
              <a:cs typeface="Calibri"/>
            </a:endParaRPr>
          </a:p>
          <a:p>
            <a:r>
              <a:rPr lang="nl-NL" sz="800"/>
              <a:t>- kwetsbaar Rente</a:t>
            </a:r>
            <a:endParaRPr lang="nl-NL" sz="800">
              <a:ea typeface="Calibri"/>
              <a:cs typeface="Calibri"/>
            </a:endParaRPr>
          </a:p>
          <a:p>
            <a:endParaRPr lang="nl-NL" sz="800">
              <a:ea typeface="Calibri"/>
              <a:cs typeface="Calibri"/>
            </a:endParaRPr>
          </a:p>
          <a:p>
            <a:r>
              <a:rPr lang="nl-NL" sz="800" b="1"/>
              <a:t>Kansen voor jongeren</a:t>
            </a:r>
            <a:endParaRPr lang="nl-NL" sz="800" b="1">
              <a:ea typeface="Calibri"/>
              <a:cs typeface="Calibri"/>
            </a:endParaRPr>
          </a:p>
          <a:p>
            <a:r>
              <a:rPr lang="nl-NL" sz="800"/>
              <a:t>- meer aanbod door verkoop van huurhuizen</a:t>
            </a:r>
            <a:endParaRPr lang="nl-NL" sz="800">
              <a:ea typeface="Calibri"/>
              <a:cs typeface="Calibri"/>
            </a:endParaRPr>
          </a:p>
          <a:p>
            <a:endParaRPr lang="nl-NL" sz="800">
              <a:ea typeface="Calibri"/>
              <a:cs typeface="Calibri"/>
            </a:endParaRPr>
          </a:p>
          <a:p>
            <a:r>
              <a:rPr lang="nl-NL" sz="800" b="1"/>
              <a:t>Beleggen steeds toegankelijker</a:t>
            </a:r>
            <a:endParaRPr lang="nl-NL" sz="800" b="1">
              <a:ea typeface="Calibri"/>
              <a:cs typeface="Calibri"/>
            </a:endParaRPr>
          </a:p>
          <a:p>
            <a:r>
              <a:rPr lang="nl-NL" sz="800"/>
              <a:t>- Lage spaarrente drijft aandelen omhoog</a:t>
            </a:r>
            <a:endParaRPr lang="nl-NL" sz="800">
              <a:ea typeface="Calibri"/>
              <a:cs typeface="Calibri"/>
            </a:endParaRPr>
          </a:p>
          <a:p>
            <a:r>
              <a:rPr lang="nl-NL" sz="800"/>
              <a:t>- Meer jongeren beleggen</a:t>
            </a:r>
            <a:endParaRPr lang="nl-NL" sz="800">
              <a:ea typeface="Calibri"/>
              <a:cs typeface="Calibri"/>
            </a:endParaRPr>
          </a:p>
          <a:p>
            <a:r>
              <a:rPr lang="nl-NL" sz="800">
                <a:ea typeface="Calibri"/>
                <a:cs typeface="Calibri"/>
              </a:rPr>
              <a:t>- Pensioen</a:t>
            </a:r>
          </a:p>
          <a:p>
            <a:r>
              <a:rPr lang="nl-NL" sz="800"/>
              <a:t>- Geopolitieke ontwikkelingen</a:t>
            </a:r>
            <a:endParaRPr lang="nl-NL" sz="800">
              <a:ea typeface="Calibri"/>
              <a:cs typeface="Calibri"/>
            </a:endParaRPr>
          </a:p>
          <a:p>
            <a:r>
              <a:rPr lang="nl-NL" sz="800"/>
              <a:t> hebben invloed op de markten.</a:t>
            </a:r>
            <a:endParaRPr lang="nl-NL" sz="800">
              <a:ea typeface="Calibri"/>
              <a:cs typeface="Calibri"/>
            </a:endParaRPr>
          </a:p>
          <a:p>
            <a:r>
              <a:rPr lang="nl-NL" sz="800"/>
              <a:t>- Moraal beleggen belangrijk?</a:t>
            </a:r>
            <a:endParaRPr lang="nl-NL" sz="800">
              <a:ea typeface="Calibri"/>
              <a:cs typeface="Calibri"/>
            </a:endParaRPr>
          </a:p>
        </p:txBody>
      </p:sp>
      <p:sp>
        <p:nvSpPr>
          <p:cNvPr id="5" name="Tekstvak 4">
            <a:extLst>
              <a:ext uri="{FF2B5EF4-FFF2-40B4-BE49-F238E27FC236}">
                <a16:creationId xmlns:a16="http://schemas.microsoft.com/office/drawing/2014/main" id="{5033D0F8-1C28-E740-F882-1AFF3ADC0AA3}"/>
              </a:ext>
            </a:extLst>
          </p:cNvPr>
          <p:cNvSpPr txBox="1"/>
          <p:nvPr/>
        </p:nvSpPr>
        <p:spPr>
          <a:xfrm>
            <a:off x="2906695" y="4689209"/>
            <a:ext cx="1385888" cy="1692771"/>
          </a:xfrm>
          <a:prstGeom prst="rect">
            <a:avLst/>
          </a:prstGeom>
          <a:noFill/>
        </p:spPr>
        <p:txBody>
          <a:bodyPr wrap="square" rtlCol="0">
            <a:spAutoFit/>
          </a:bodyPr>
          <a:lstStyle/>
          <a:p>
            <a:r>
              <a:rPr lang="nl-NL" sz="800" b="1">
                <a:ea typeface="+mn-lt"/>
                <a:cs typeface="+mn-lt"/>
              </a:rPr>
              <a:t>Data-analyse: </a:t>
            </a:r>
            <a:r>
              <a:rPr lang="nl-NL" sz="800">
                <a:ea typeface="+mn-lt"/>
                <a:cs typeface="+mn-lt"/>
              </a:rPr>
              <a:t>Financiële apps zetten klantdata om in </a:t>
            </a:r>
            <a:r>
              <a:rPr lang="nl-NL" sz="800" err="1">
                <a:ea typeface="+mn-lt"/>
                <a:cs typeface="+mn-lt"/>
              </a:rPr>
              <a:t>realtime</a:t>
            </a:r>
            <a:r>
              <a:rPr lang="nl-NL" sz="800">
                <a:ea typeface="+mn-lt"/>
                <a:cs typeface="+mn-lt"/>
              </a:rPr>
              <a:t> waarschuwingen, simulaties en gepersonaliseerd advies → meer inzicht en beter risicobeheer.</a:t>
            </a:r>
          </a:p>
          <a:p>
            <a:r>
              <a:rPr lang="nl-NL" sz="800" b="1">
                <a:ea typeface="+mn-lt"/>
                <a:cs typeface="+mn-lt"/>
              </a:rPr>
              <a:t>Digital-first </a:t>
            </a:r>
            <a:r>
              <a:rPr lang="nl-NL" sz="800" b="1" err="1">
                <a:ea typeface="+mn-lt"/>
                <a:cs typeface="+mn-lt"/>
              </a:rPr>
              <a:t>journey</a:t>
            </a:r>
            <a:r>
              <a:rPr lang="nl-NL" sz="800" b="1">
                <a:ea typeface="+mn-lt"/>
                <a:cs typeface="+mn-lt"/>
              </a:rPr>
              <a:t>: </a:t>
            </a:r>
            <a:r>
              <a:rPr lang="nl-NL" sz="800">
                <a:ea typeface="+mn-lt"/>
                <a:cs typeface="+mn-lt"/>
              </a:rPr>
              <a:t>Klanten oriënteren zich bijna volledig online → vergelijkingstools, simulators en een snelle, gebruiksvriendelijke UX zijn de standaard.</a:t>
            </a:r>
            <a:endParaRPr lang="nl-NL" sz="800">
              <a:ea typeface="Calibri"/>
              <a:cs typeface="Calibri"/>
            </a:endParaRPr>
          </a:p>
        </p:txBody>
      </p:sp>
      <p:sp>
        <p:nvSpPr>
          <p:cNvPr id="6" name="Tekstvak 5">
            <a:extLst>
              <a:ext uri="{FF2B5EF4-FFF2-40B4-BE49-F238E27FC236}">
                <a16:creationId xmlns:a16="http://schemas.microsoft.com/office/drawing/2014/main" id="{040F5657-767E-4312-C638-56DCD6D2E4FB}"/>
              </a:ext>
            </a:extLst>
          </p:cNvPr>
          <p:cNvSpPr txBox="1"/>
          <p:nvPr/>
        </p:nvSpPr>
        <p:spPr>
          <a:xfrm>
            <a:off x="8078203" y="4468730"/>
            <a:ext cx="2748212" cy="792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050"/>
              </a:lnSpc>
            </a:pPr>
            <a:r>
              <a:rPr lang="nl-NL" sz="900" b="1">
                <a:cs typeface="Segoe UI"/>
              </a:rPr>
              <a:t>-Geopolitiek spanningen en wereldeconomie</a:t>
            </a:r>
            <a:r>
              <a:rPr lang="nl-NL" sz="900">
                <a:cs typeface="Segoe UI"/>
              </a:rPr>
              <a:t>--&gt; onzekerheid--&gt; beleggers zoeken veiligheid, verkopen aandelen en investeren in veiligere activa.</a:t>
            </a:r>
            <a:endParaRPr lang="nl-NL"/>
          </a:p>
          <a:p>
            <a:pPr>
              <a:lnSpc>
                <a:spcPts val="1050"/>
              </a:lnSpc>
            </a:pPr>
            <a:r>
              <a:rPr lang="nl-NL" sz="900">
                <a:cs typeface="Segoe UI"/>
              </a:rPr>
              <a:t>Adviesbureau moet hierop anticiperen bij geven</a:t>
            </a:r>
            <a:endParaRPr lang="en-US">
              <a:cs typeface="Calibri" panose="020F0502020204030204"/>
            </a:endParaRPr>
          </a:p>
          <a:p>
            <a:pPr>
              <a:lnSpc>
                <a:spcPts val="1050"/>
              </a:lnSpc>
            </a:pPr>
            <a:r>
              <a:rPr lang="nl-NL" sz="900" err="1">
                <a:cs typeface="Segoe UI"/>
              </a:rPr>
              <a:t>advies+eigen</a:t>
            </a:r>
            <a:r>
              <a:rPr lang="nl-NL" sz="900">
                <a:cs typeface="Segoe UI"/>
              </a:rPr>
              <a:t> beleggingen.</a:t>
            </a:r>
            <a:r>
              <a:rPr lang="en-US" sz="900">
                <a:cs typeface="Segoe UI"/>
              </a:rPr>
              <a:t>​</a:t>
            </a:r>
            <a:endParaRPr lang="en-US">
              <a:ea typeface="Calibri"/>
              <a:cs typeface="Calibri"/>
            </a:endParaRPr>
          </a:p>
        </p:txBody>
      </p:sp>
      <p:sp>
        <p:nvSpPr>
          <p:cNvPr id="9" name="Rechthoek 8">
            <a:extLst>
              <a:ext uri="{FF2B5EF4-FFF2-40B4-BE49-F238E27FC236}">
                <a16:creationId xmlns:a16="http://schemas.microsoft.com/office/drawing/2014/main" id="{D3F7AA83-F150-CBA2-297B-7FEAC5FA0312}"/>
              </a:ext>
            </a:extLst>
          </p:cNvPr>
          <p:cNvSpPr/>
          <p:nvPr/>
        </p:nvSpPr>
        <p:spPr>
          <a:xfrm>
            <a:off x="7928658" y="5665165"/>
            <a:ext cx="1292506" cy="59159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a:extLst>
              <a:ext uri="{FF2B5EF4-FFF2-40B4-BE49-F238E27FC236}">
                <a16:creationId xmlns:a16="http://schemas.microsoft.com/office/drawing/2014/main" id="{366D4237-94FA-9778-6179-00B334A449A3}"/>
              </a:ext>
            </a:extLst>
          </p:cNvPr>
          <p:cNvSpPr txBox="1"/>
          <p:nvPr/>
        </p:nvSpPr>
        <p:spPr>
          <a:xfrm>
            <a:off x="7837572" y="5666874"/>
            <a:ext cx="2988843" cy="7335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998"/>
              </a:lnSpc>
            </a:pPr>
            <a:r>
              <a:rPr lang="nl-NL" sz="900" b="1">
                <a:cs typeface="Segoe UI"/>
              </a:rPr>
              <a:t>-Beleidsmaatregelen en duurzaamheid</a:t>
            </a:r>
            <a:r>
              <a:rPr lang="nl-NL" sz="900">
                <a:cs typeface="Segoe UI"/>
              </a:rPr>
              <a:t>--&gt;</a:t>
            </a:r>
            <a:r>
              <a:rPr lang="nl-NL" sz="900">
                <a:ea typeface="+mn-lt"/>
                <a:cs typeface="Segoe UI"/>
              </a:rPr>
              <a:t> Hierbij van </a:t>
            </a:r>
            <a:r>
              <a:rPr lang="nl-NL" sz="900">
                <a:ea typeface="+mn-lt"/>
                <a:cs typeface="+mn-lt"/>
              </a:rPr>
              <a:t>belang dat de adviseur op de hoogte blijft van de beleidsmaatregelen en duurzaamheidssubsidies  zodat het beste advies kan worden gegeven.</a:t>
            </a:r>
            <a:endParaRPr lang="en-US" sz="900">
              <a:ea typeface="+mn-lt"/>
              <a:cs typeface="Segoe UI"/>
            </a:endParaRPr>
          </a:p>
          <a:p>
            <a:pPr>
              <a:lnSpc>
                <a:spcPts val="998"/>
              </a:lnSpc>
            </a:pPr>
            <a:endParaRPr lang="nl-NL" sz="900">
              <a:ea typeface="Calibri"/>
              <a:cs typeface="Segoe UI"/>
            </a:endParaRPr>
          </a:p>
        </p:txBody>
      </p:sp>
      <p:sp>
        <p:nvSpPr>
          <p:cNvPr id="8" name="Tekstvak 7">
            <a:extLst>
              <a:ext uri="{FF2B5EF4-FFF2-40B4-BE49-F238E27FC236}">
                <a16:creationId xmlns:a16="http://schemas.microsoft.com/office/drawing/2014/main" id="{D686D3CA-893C-00BB-647A-A7A3ECDC99C3}"/>
              </a:ext>
            </a:extLst>
          </p:cNvPr>
          <p:cNvSpPr txBox="1"/>
          <p:nvPr/>
        </p:nvSpPr>
        <p:spPr>
          <a:xfrm>
            <a:off x="7787439" y="5135479"/>
            <a:ext cx="3139239" cy="5078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900" b="1"/>
              <a:t>-Spaarrente vs. Beleggingen</a:t>
            </a:r>
            <a:r>
              <a:rPr lang="en-US" sz="900"/>
              <a:t>​​--&gt; hoe lager </a:t>
            </a:r>
            <a:r>
              <a:rPr lang="en-US" sz="900" err="1"/>
              <a:t>rente</a:t>
            </a:r>
            <a:r>
              <a:rPr lang="en-US" sz="900"/>
              <a:t> hoe </a:t>
            </a:r>
            <a:r>
              <a:rPr lang="en-US" sz="900" err="1"/>
              <a:t>meer</a:t>
            </a:r>
            <a:r>
              <a:rPr lang="en-US" sz="900"/>
              <a:t> </a:t>
            </a:r>
            <a:r>
              <a:rPr lang="en-US" sz="900" err="1"/>
              <a:t>wordt</a:t>
            </a:r>
            <a:r>
              <a:rPr lang="en-US" sz="900"/>
              <a:t> </a:t>
            </a:r>
            <a:r>
              <a:rPr lang="en-US" sz="900" err="1"/>
              <a:t>belegt</a:t>
            </a:r>
            <a:r>
              <a:rPr lang="en-US" sz="900"/>
              <a:t>--&gt; </a:t>
            </a:r>
            <a:r>
              <a:rPr lang="en-US" sz="900" err="1"/>
              <a:t>Adviesbureau</a:t>
            </a:r>
            <a:r>
              <a:rPr lang="en-US" sz="900"/>
              <a:t> de </a:t>
            </a:r>
            <a:r>
              <a:rPr lang="en-US" sz="900" err="1"/>
              <a:t>hoogte</a:t>
            </a:r>
            <a:r>
              <a:rPr lang="en-US" sz="900"/>
              <a:t> </a:t>
            </a:r>
            <a:r>
              <a:rPr lang="en-US" sz="900" err="1"/>
              <a:t>blijven</a:t>
            </a:r>
            <a:r>
              <a:rPr lang="en-US" sz="900"/>
              <a:t> van </a:t>
            </a:r>
            <a:r>
              <a:rPr lang="en-US" sz="900" err="1"/>
              <a:t>ontwikkelingen</a:t>
            </a:r>
            <a:r>
              <a:rPr lang="en-US" sz="900"/>
              <a:t> </a:t>
            </a:r>
            <a:r>
              <a:rPr lang="en-US" sz="900" err="1"/>
              <a:t>en</a:t>
            </a:r>
            <a:r>
              <a:rPr lang="en-US" sz="900"/>
              <a:t> </a:t>
            </a:r>
            <a:r>
              <a:rPr lang="en-US" sz="900" err="1"/>
              <a:t>hierop</a:t>
            </a:r>
            <a:r>
              <a:rPr lang="en-US" sz="900"/>
              <a:t> </a:t>
            </a:r>
            <a:r>
              <a:rPr lang="en-US" sz="900" err="1"/>
              <a:t>antciperen</a:t>
            </a:r>
            <a:endParaRPr lang="nl-NL" err="1"/>
          </a:p>
        </p:txBody>
      </p:sp>
    </p:spTree>
    <p:extLst>
      <p:ext uri="{BB962C8B-B14F-4D97-AF65-F5344CB8AC3E}">
        <p14:creationId xmlns:p14="http://schemas.microsoft.com/office/powerpoint/2010/main" val="3402479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2E17E911-875F-4DE5-8699-99D9F1805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1E5A188-D7D5-FFF1-F060-2168A969E9CC}"/>
              </a:ext>
            </a:extLst>
          </p:cNvPr>
          <p:cNvSpPr>
            <a:spLocks noGrp="1"/>
          </p:cNvSpPr>
          <p:nvPr>
            <p:ph type="title"/>
          </p:nvPr>
        </p:nvSpPr>
        <p:spPr>
          <a:xfrm>
            <a:off x="466722" y="586855"/>
            <a:ext cx="3201366" cy="3387497"/>
          </a:xfrm>
        </p:spPr>
        <p:txBody>
          <a:bodyPr anchor="b">
            <a:normAutofit/>
          </a:bodyPr>
          <a:lstStyle/>
          <a:p>
            <a:pPr algn="r"/>
            <a:r>
              <a:rPr lang="nl-NL" sz="3700" b="1">
                <a:solidFill>
                  <a:srgbClr val="FFFFFF"/>
                </a:solidFill>
                <a:ea typeface="Calibri Light"/>
                <a:cs typeface="Calibri Light"/>
              </a:rPr>
              <a:t>Toelichting technologische trends (1)</a:t>
            </a:r>
          </a:p>
        </p:txBody>
      </p:sp>
      <p:sp>
        <p:nvSpPr>
          <p:cNvPr id="3" name="Tijdelijke aanduiding voor inhoud 2">
            <a:extLst>
              <a:ext uri="{FF2B5EF4-FFF2-40B4-BE49-F238E27FC236}">
                <a16:creationId xmlns:a16="http://schemas.microsoft.com/office/drawing/2014/main" id="{AB6BEE1E-1C70-45B3-1E30-DE7792C518B5}"/>
              </a:ext>
            </a:extLst>
          </p:cNvPr>
          <p:cNvSpPr>
            <a:spLocks noGrp="1"/>
          </p:cNvSpPr>
          <p:nvPr>
            <p:ph idx="1"/>
          </p:nvPr>
        </p:nvSpPr>
        <p:spPr>
          <a:xfrm>
            <a:off x="4033087" y="589240"/>
            <a:ext cx="8280660" cy="5594095"/>
          </a:xfrm>
        </p:spPr>
        <p:txBody>
          <a:bodyPr vert="horz" lIns="91440" tIns="45720" rIns="91440" bIns="45720" rtlCol="0" anchor="ctr">
            <a:noAutofit/>
          </a:bodyPr>
          <a:lstStyle/>
          <a:p>
            <a:pPr marL="0" indent="0">
              <a:buNone/>
            </a:pPr>
            <a:r>
              <a:rPr lang="nl-NL" sz="1800" b="1">
                <a:latin typeface="Arial"/>
                <a:ea typeface="+mn-lt"/>
                <a:cs typeface="Arial"/>
              </a:rPr>
              <a:t>AI &amp; hypotheken</a:t>
            </a:r>
            <a:endParaRPr lang="en-US"/>
          </a:p>
          <a:p>
            <a:pPr marL="0" indent="0">
              <a:buNone/>
            </a:pPr>
            <a:r>
              <a:rPr lang="nl-NL" sz="1800">
                <a:latin typeface="Arial"/>
                <a:ea typeface="+mn-lt"/>
                <a:cs typeface="Arial"/>
              </a:rPr>
              <a:t>Kunstmatige intelligentie wordt steeds vaker ingezet voor kredietbeoordelingen en hypotheekadviezen (ABN AMRO Bank, </a:t>
            </a:r>
            <a:r>
              <a:rPr lang="nl-NL" sz="1800" err="1">
                <a:latin typeface="Arial"/>
                <a:ea typeface="+mn-lt"/>
                <a:cs typeface="Arial"/>
              </a:rPr>
              <a:t>z.d.</a:t>
            </a:r>
            <a:r>
              <a:rPr lang="nl-NL" sz="1800">
                <a:latin typeface="Arial"/>
                <a:ea typeface="+mn-lt"/>
                <a:cs typeface="Arial"/>
              </a:rPr>
              <a:t>).</a:t>
            </a:r>
            <a:endParaRPr lang="nl-NL"/>
          </a:p>
          <a:p>
            <a:pPr marL="0" indent="0">
              <a:buNone/>
            </a:pPr>
            <a:r>
              <a:rPr lang="nl-NL" sz="1800">
                <a:latin typeface="Arial"/>
                <a:ea typeface="+mn-lt"/>
                <a:cs typeface="Arial"/>
              </a:rPr>
              <a:t>Dit zorgt voor snellere processen en maatwerk dat aansluit bij de persoonlijke situatie van jongeren (ABN AMRO Bank, </a:t>
            </a:r>
            <a:r>
              <a:rPr lang="nl-NL" sz="1800" err="1">
                <a:latin typeface="Arial"/>
                <a:ea typeface="+mn-lt"/>
                <a:cs typeface="Arial"/>
              </a:rPr>
              <a:t>z.d.</a:t>
            </a:r>
            <a:r>
              <a:rPr lang="nl-NL" sz="1800">
                <a:latin typeface="Arial"/>
                <a:ea typeface="+mn-lt"/>
                <a:cs typeface="Arial"/>
              </a:rPr>
              <a:t>).</a:t>
            </a:r>
            <a:endParaRPr lang="nl-NL"/>
          </a:p>
          <a:p>
            <a:pPr marL="0" indent="0">
              <a:buNone/>
            </a:pPr>
            <a:r>
              <a:rPr lang="nl-NL" sz="1800" b="1" err="1">
                <a:latin typeface="Arial"/>
                <a:ea typeface="+mn-lt"/>
                <a:cs typeface="Arial"/>
              </a:rPr>
              <a:t>Robo-advisors</a:t>
            </a:r>
            <a:r>
              <a:rPr lang="nl-NL" sz="1800" b="1">
                <a:latin typeface="Arial"/>
                <a:ea typeface="+mn-lt"/>
                <a:cs typeface="Arial"/>
              </a:rPr>
              <a:t> &amp; beleggen via apps</a:t>
            </a:r>
            <a:endParaRPr lang="nl-NL"/>
          </a:p>
          <a:p>
            <a:pPr marL="0" indent="0">
              <a:buNone/>
            </a:pPr>
            <a:r>
              <a:rPr lang="nl-NL" sz="1800">
                <a:latin typeface="Arial"/>
                <a:ea typeface="+mn-lt"/>
                <a:cs typeface="Arial"/>
              </a:rPr>
              <a:t>Platforms als Peaks, </a:t>
            </a:r>
            <a:r>
              <a:rPr lang="nl-NL" sz="1800" err="1">
                <a:latin typeface="Arial"/>
                <a:ea typeface="+mn-lt"/>
                <a:cs typeface="Arial"/>
              </a:rPr>
              <a:t>Bux</a:t>
            </a:r>
            <a:r>
              <a:rPr lang="nl-NL" sz="1800">
                <a:latin typeface="Arial"/>
                <a:ea typeface="+mn-lt"/>
                <a:cs typeface="Arial"/>
              </a:rPr>
              <a:t> en </a:t>
            </a:r>
            <a:r>
              <a:rPr lang="nl-NL" sz="1800" err="1">
                <a:latin typeface="Arial"/>
                <a:ea typeface="+mn-lt"/>
                <a:cs typeface="Arial"/>
              </a:rPr>
              <a:t>DeGiro</a:t>
            </a:r>
            <a:r>
              <a:rPr lang="nl-NL" sz="1800">
                <a:latin typeface="Arial"/>
                <a:ea typeface="+mn-lt"/>
                <a:cs typeface="Arial"/>
              </a:rPr>
              <a:t> maken beleggen toegankelijk voor iedereen (</a:t>
            </a:r>
            <a:r>
              <a:rPr lang="nl-NL" sz="1800" err="1">
                <a:latin typeface="Arial"/>
                <a:ea typeface="+mn-lt"/>
                <a:cs typeface="Arial"/>
              </a:rPr>
              <a:t>Independer</a:t>
            </a:r>
            <a:r>
              <a:rPr lang="nl-NL" sz="1800">
                <a:latin typeface="Arial"/>
                <a:ea typeface="+mn-lt"/>
                <a:cs typeface="Arial"/>
              </a:rPr>
              <a:t>, </a:t>
            </a:r>
            <a:r>
              <a:rPr lang="nl-NL" sz="1800" err="1">
                <a:latin typeface="Arial"/>
                <a:ea typeface="+mn-lt"/>
                <a:cs typeface="Arial"/>
              </a:rPr>
              <a:t>z.d.</a:t>
            </a:r>
            <a:r>
              <a:rPr lang="nl-NL" sz="1800">
                <a:latin typeface="Arial"/>
                <a:ea typeface="+mn-lt"/>
                <a:cs typeface="Arial"/>
              </a:rPr>
              <a:t>).</a:t>
            </a:r>
            <a:endParaRPr lang="nl-NL"/>
          </a:p>
          <a:p>
            <a:pPr marL="0" indent="0">
              <a:buNone/>
            </a:pPr>
            <a:r>
              <a:rPr lang="nl-NL" sz="1800">
                <a:latin typeface="Arial"/>
                <a:ea typeface="+mn-lt"/>
                <a:cs typeface="Arial"/>
              </a:rPr>
              <a:t>Jongeren kunnen met lage bedragen instappen en krijgen automatisch advies via algoritmes (</a:t>
            </a:r>
            <a:r>
              <a:rPr lang="nl-NL" sz="1800" err="1">
                <a:latin typeface="Arial"/>
                <a:ea typeface="+mn-lt"/>
                <a:cs typeface="Arial"/>
              </a:rPr>
              <a:t>Independer</a:t>
            </a:r>
            <a:r>
              <a:rPr lang="nl-NL" sz="1800">
                <a:latin typeface="Arial"/>
                <a:ea typeface="+mn-lt"/>
                <a:cs typeface="Arial"/>
              </a:rPr>
              <a:t>, </a:t>
            </a:r>
            <a:r>
              <a:rPr lang="nl-NL" sz="1800" err="1">
                <a:latin typeface="Arial"/>
                <a:ea typeface="+mn-lt"/>
                <a:cs typeface="Arial"/>
              </a:rPr>
              <a:t>z.d.</a:t>
            </a:r>
            <a:r>
              <a:rPr lang="nl-NL" sz="1800">
                <a:latin typeface="Arial"/>
                <a:ea typeface="+mn-lt"/>
                <a:cs typeface="Arial"/>
              </a:rPr>
              <a:t>).</a:t>
            </a:r>
            <a:endParaRPr lang="nl-NL"/>
          </a:p>
          <a:p>
            <a:pPr marL="0" indent="0">
              <a:buNone/>
            </a:pPr>
            <a:r>
              <a:rPr lang="nl-NL" sz="1800" b="1">
                <a:latin typeface="Arial"/>
                <a:ea typeface="+mn-lt"/>
                <a:cs typeface="Arial"/>
              </a:rPr>
              <a:t>Data-analyse &amp; personalisatie</a:t>
            </a:r>
            <a:endParaRPr lang="nl-NL"/>
          </a:p>
          <a:p>
            <a:pPr marL="0" indent="0">
              <a:buNone/>
            </a:pPr>
            <a:r>
              <a:rPr lang="nl-NL" sz="1800">
                <a:latin typeface="Arial"/>
                <a:ea typeface="+mn-lt"/>
                <a:cs typeface="Arial"/>
              </a:rPr>
              <a:t>Financiële apps gebruiken data om persoonlijke tips, simulaties en waarschuwingen te geven (ING, 2025).</a:t>
            </a:r>
            <a:endParaRPr lang="nl-NL"/>
          </a:p>
          <a:p>
            <a:pPr marL="0" indent="0">
              <a:buNone/>
            </a:pPr>
            <a:r>
              <a:rPr lang="nl-NL" sz="1800">
                <a:latin typeface="Arial"/>
                <a:ea typeface="+mn-lt"/>
                <a:cs typeface="Arial"/>
              </a:rPr>
              <a:t>Voor jongeren betekent dit dat ze 24/7 inzicht hebben in hun financiële situatie (ING, 2025).</a:t>
            </a:r>
            <a:endParaRPr lang="nl-NL"/>
          </a:p>
          <a:p>
            <a:pPr marL="0" indent="0">
              <a:buNone/>
            </a:pPr>
            <a:r>
              <a:rPr lang="nl-NL" sz="1800" b="1">
                <a:latin typeface="Arial"/>
                <a:ea typeface="+mn-lt"/>
                <a:cs typeface="Arial"/>
              </a:rPr>
              <a:t>Digital first generatie</a:t>
            </a:r>
            <a:endParaRPr lang="nl-NL"/>
          </a:p>
          <a:p>
            <a:pPr marL="0" indent="0">
              <a:buNone/>
            </a:pPr>
            <a:r>
              <a:rPr lang="nl-NL" sz="1800">
                <a:latin typeface="Arial"/>
                <a:ea typeface="+mn-lt"/>
                <a:cs typeface="Arial"/>
              </a:rPr>
              <a:t>Jongeren verwachten snelle, gebruiksvriendelijke en volledig digitale oplossingen (ING, 2025).</a:t>
            </a:r>
            <a:endParaRPr lang="nl-NL"/>
          </a:p>
          <a:p>
            <a:pPr marL="0" indent="0">
              <a:buNone/>
            </a:pPr>
            <a:r>
              <a:rPr lang="nl-NL" sz="1800">
                <a:latin typeface="Arial"/>
                <a:ea typeface="+mn-lt"/>
                <a:cs typeface="Arial"/>
              </a:rPr>
              <a:t>Geen lange bankgesprekken meer, maar alles via apps en online platforms (ABN AMRO Bank, </a:t>
            </a:r>
            <a:r>
              <a:rPr lang="nl-NL" sz="1800" err="1">
                <a:latin typeface="Arial"/>
                <a:ea typeface="+mn-lt"/>
                <a:cs typeface="Arial"/>
              </a:rPr>
              <a:t>z.d.</a:t>
            </a:r>
            <a:r>
              <a:rPr lang="nl-NL" sz="1800">
                <a:latin typeface="Arial"/>
                <a:ea typeface="+mn-lt"/>
                <a:cs typeface="Arial"/>
              </a:rPr>
              <a:t>).</a:t>
            </a:r>
            <a:endParaRPr lang="nl-NL"/>
          </a:p>
          <a:p>
            <a:pPr marL="0" indent="0">
              <a:buNone/>
            </a:pPr>
            <a:endParaRPr lang="nl-NL" sz="1800" b="1">
              <a:latin typeface="Arial"/>
              <a:ea typeface="Calibri"/>
              <a:cs typeface="Arial"/>
            </a:endParaRPr>
          </a:p>
        </p:txBody>
      </p:sp>
    </p:spTree>
    <p:extLst>
      <p:ext uri="{BB962C8B-B14F-4D97-AF65-F5344CB8AC3E}">
        <p14:creationId xmlns:p14="http://schemas.microsoft.com/office/powerpoint/2010/main" val="3782383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6ECF6C-1BE5-5303-01EC-AF91ACFBE02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E17E911-875F-4DE5-8699-99D9F1805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1940C4D-B8D4-DB08-F6D2-617BA72AA91A}"/>
              </a:ext>
            </a:extLst>
          </p:cNvPr>
          <p:cNvSpPr>
            <a:spLocks noGrp="1"/>
          </p:cNvSpPr>
          <p:nvPr>
            <p:ph type="title"/>
          </p:nvPr>
        </p:nvSpPr>
        <p:spPr>
          <a:xfrm>
            <a:off x="466722" y="586855"/>
            <a:ext cx="3201366" cy="3387497"/>
          </a:xfrm>
        </p:spPr>
        <p:txBody>
          <a:bodyPr anchor="b">
            <a:normAutofit/>
          </a:bodyPr>
          <a:lstStyle/>
          <a:p>
            <a:pPr algn="r"/>
            <a:r>
              <a:rPr lang="nl-NL" sz="3700" b="1">
                <a:solidFill>
                  <a:srgbClr val="FFFFFF"/>
                </a:solidFill>
                <a:ea typeface="Calibri Light"/>
                <a:cs typeface="Calibri Light"/>
              </a:rPr>
              <a:t>Toelichting technologische trends (2)</a:t>
            </a:r>
          </a:p>
        </p:txBody>
      </p:sp>
      <p:sp>
        <p:nvSpPr>
          <p:cNvPr id="3" name="Tijdelijke aanduiding voor inhoud 2">
            <a:extLst>
              <a:ext uri="{FF2B5EF4-FFF2-40B4-BE49-F238E27FC236}">
                <a16:creationId xmlns:a16="http://schemas.microsoft.com/office/drawing/2014/main" id="{BEA91F4E-FC46-D07F-45F8-95AE02C86784}"/>
              </a:ext>
            </a:extLst>
          </p:cNvPr>
          <p:cNvSpPr>
            <a:spLocks noGrp="1"/>
          </p:cNvSpPr>
          <p:nvPr>
            <p:ph idx="1"/>
          </p:nvPr>
        </p:nvSpPr>
        <p:spPr>
          <a:xfrm>
            <a:off x="4581727" y="606885"/>
            <a:ext cx="7602035" cy="5588642"/>
          </a:xfrm>
        </p:spPr>
        <p:txBody>
          <a:bodyPr vert="horz" lIns="91440" tIns="45720" rIns="91440" bIns="45720" rtlCol="0" anchor="ctr">
            <a:noAutofit/>
          </a:bodyPr>
          <a:lstStyle/>
          <a:p>
            <a:pPr>
              <a:buNone/>
            </a:pPr>
            <a:r>
              <a:rPr lang="nl-NL" sz="1800" b="1" i="0" u="none" strike="noStrike">
                <a:effectLst/>
                <a:ea typeface="+mn-lt"/>
                <a:cs typeface="+mn-lt"/>
              </a:rPr>
              <a:t>Zelf doen, weinig kennis</a:t>
            </a:r>
            <a:endParaRPr lang="en-US">
              <a:ea typeface="+mn-lt"/>
              <a:cs typeface="+mn-lt"/>
            </a:endParaRPr>
          </a:p>
          <a:p>
            <a:r>
              <a:rPr lang="nl-NL" sz="1800" i="0" u="none" strike="noStrike">
                <a:effectLst/>
                <a:ea typeface="+mn-lt"/>
                <a:cs typeface="+mn-lt"/>
              </a:rPr>
              <a:t>Jongeren regelen steeds meer zelf via technologie</a:t>
            </a:r>
            <a:r>
              <a:rPr lang="nl-NL" sz="1800">
                <a:ea typeface="+mn-lt"/>
                <a:cs typeface="+mn-lt"/>
              </a:rPr>
              <a:t> (Nibud, 2021).</a:t>
            </a:r>
            <a:endParaRPr lang="nl-NL">
              <a:ea typeface="Calibri" panose="020F0502020204030204"/>
              <a:cs typeface="Calibri" panose="020F0502020204030204"/>
            </a:endParaRPr>
          </a:p>
          <a:p>
            <a:r>
              <a:rPr lang="nl-NL" sz="1800" i="0" u="none" strike="noStrike">
                <a:effectLst/>
                <a:ea typeface="+mn-lt"/>
                <a:cs typeface="+mn-lt"/>
              </a:rPr>
              <a:t>Maar: ze hebben vaak</a:t>
            </a:r>
            <a:r>
              <a:rPr lang="nl-NL" sz="1800">
                <a:ea typeface="+mn-lt"/>
                <a:cs typeface="+mn-lt"/>
              </a:rPr>
              <a:t> </a:t>
            </a:r>
            <a:r>
              <a:rPr lang="nl-NL" sz="1800" i="0" u="none" strike="noStrike">
                <a:effectLst/>
                <a:ea typeface="+mn-lt"/>
                <a:cs typeface="+mn-lt"/>
              </a:rPr>
              <a:t>weinig financiële kennis, wat kan leiden tot verkeerde keuzes</a:t>
            </a:r>
            <a:r>
              <a:rPr lang="nl-NL" sz="1800">
                <a:ea typeface="+mn-lt"/>
                <a:cs typeface="+mn-lt"/>
              </a:rPr>
              <a:t> (Nibud, 2021).</a:t>
            </a:r>
            <a:endParaRPr lang="nl-NL">
              <a:ea typeface="Calibri" panose="020F0502020204030204"/>
              <a:cs typeface="Calibri" panose="020F0502020204030204"/>
            </a:endParaRPr>
          </a:p>
          <a:p>
            <a:pPr>
              <a:buNone/>
            </a:pPr>
            <a:r>
              <a:rPr lang="nl-NL" sz="1800" b="1" i="0" u="none" strike="noStrike">
                <a:effectLst/>
                <a:ea typeface="+mn-lt"/>
                <a:cs typeface="+mn-lt"/>
              </a:rPr>
              <a:t>Behoefte aan begeleiding</a:t>
            </a:r>
            <a:endParaRPr lang="nl-NL">
              <a:ea typeface="+mn-lt"/>
              <a:cs typeface="+mn-lt"/>
            </a:endParaRPr>
          </a:p>
          <a:p>
            <a:r>
              <a:rPr lang="nl-NL" sz="1800" i="0" u="none" strike="noStrike">
                <a:effectLst/>
                <a:ea typeface="+mn-lt"/>
                <a:cs typeface="+mn-lt"/>
              </a:rPr>
              <a:t>Er ontstaat een groeiende vraag naar</a:t>
            </a:r>
            <a:r>
              <a:rPr lang="nl-NL" sz="1800">
                <a:ea typeface="+mn-lt"/>
                <a:cs typeface="+mn-lt"/>
              </a:rPr>
              <a:t> </a:t>
            </a:r>
            <a:r>
              <a:rPr lang="nl-NL" sz="1800" i="0" u="none" strike="noStrike">
                <a:effectLst/>
                <a:ea typeface="+mn-lt"/>
                <a:cs typeface="+mn-lt"/>
              </a:rPr>
              <a:t>educatie, transparantie en betrouwbare begeleiding</a:t>
            </a:r>
            <a:r>
              <a:rPr lang="nl-NL" sz="1800">
                <a:ea typeface="+mn-lt"/>
                <a:cs typeface="+mn-lt"/>
              </a:rPr>
              <a:t> </a:t>
            </a:r>
            <a:r>
              <a:rPr lang="nl-NL" sz="1800" i="0" u="none" strike="noStrike">
                <a:effectLst/>
                <a:ea typeface="+mn-lt"/>
                <a:cs typeface="+mn-lt"/>
              </a:rPr>
              <a:t>naast de digitale tools</a:t>
            </a:r>
            <a:r>
              <a:rPr lang="nl-NL" sz="1800">
                <a:ea typeface="+mn-lt"/>
                <a:cs typeface="+mn-lt"/>
              </a:rPr>
              <a:t> (Marketing Tribune, 2024).</a:t>
            </a:r>
            <a:endParaRPr lang="nl-NL">
              <a:ea typeface="Calibri" panose="020F0502020204030204"/>
              <a:cs typeface="Calibri" panose="020F0502020204030204"/>
            </a:endParaRPr>
          </a:p>
          <a:p>
            <a:pPr>
              <a:buNone/>
            </a:pPr>
            <a:r>
              <a:rPr lang="nl-NL" sz="1800" b="1" i="0" u="none" strike="noStrike">
                <a:effectLst/>
                <a:ea typeface="+mn-lt"/>
                <a:cs typeface="+mn-lt"/>
              </a:rPr>
              <a:t>Kansen voor bedrijven</a:t>
            </a:r>
            <a:endParaRPr lang="nl-NL">
              <a:ea typeface="+mn-lt"/>
              <a:cs typeface="+mn-lt"/>
            </a:endParaRPr>
          </a:p>
          <a:p>
            <a:r>
              <a:rPr lang="nl-NL" sz="1800" i="0" u="none" strike="noStrike">
                <a:effectLst/>
                <a:ea typeface="+mn-lt"/>
                <a:cs typeface="+mn-lt"/>
              </a:rPr>
              <a:t>Grote kans voor organisaties die</a:t>
            </a:r>
            <a:r>
              <a:rPr lang="nl-NL" sz="1800">
                <a:ea typeface="+mn-lt"/>
                <a:cs typeface="+mn-lt"/>
              </a:rPr>
              <a:t> </a:t>
            </a:r>
            <a:r>
              <a:rPr lang="nl-NL" sz="1800" i="0" u="none" strike="noStrike">
                <a:effectLst/>
                <a:ea typeface="+mn-lt"/>
                <a:cs typeface="+mn-lt"/>
              </a:rPr>
              <a:t>technologie combineren met persoonlijk advies</a:t>
            </a:r>
            <a:r>
              <a:rPr lang="nl-NL" sz="1800">
                <a:ea typeface="+mn-lt"/>
                <a:cs typeface="+mn-lt"/>
              </a:rPr>
              <a:t> (ING, 2025).</a:t>
            </a:r>
            <a:endParaRPr lang="nl-NL">
              <a:ea typeface="Calibri" panose="020F0502020204030204"/>
              <a:cs typeface="Calibri" panose="020F0502020204030204"/>
            </a:endParaRPr>
          </a:p>
          <a:p>
            <a:r>
              <a:rPr lang="nl-NL" sz="1800" i="0" u="none" strike="noStrike">
                <a:effectLst/>
                <a:ea typeface="+mn-lt"/>
                <a:cs typeface="+mn-lt"/>
              </a:rPr>
              <a:t>Denk aan platforms die niet alleen transacties mogelijk maken, maar ook</a:t>
            </a:r>
            <a:r>
              <a:rPr lang="nl-NL" sz="1800">
                <a:ea typeface="+mn-lt"/>
                <a:cs typeface="+mn-lt"/>
              </a:rPr>
              <a:t> </a:t>
            </a:r>
            <a:r>
              <a:rPr lang="nl-NL" sz="1800" i="0" u="none" strike="noStrike">
                <a:effectLst/>
                <a:ea typeface="+mn-lt"/>
                <a:cs typeface="+mn-lt"/>
              </a:rPr>
              <a:t>leren, coachen en inzicht geven</a:t>
            </a:r>
            <a:r>
              <a:rPr lang="nl-NL" sz="1800">
                <a:ea typeface="+mn-lt"/>
                <a:cs typeface="+mn-lt"/>
              </a:rPr>
              <a:t> (Marketing Tribune, 2024).</a:t>
            </a:r>
            <a:endParaRPr lang="nl-NL">
              <a:ea typeface="Calibri" panose="020F0502020204030204"/>
              <a:cs typeface="Calibri" panose="020F0502020204030204"/>
            </a:endParaRPr>
          </a:p>
          <a:p>
            <a:pPr>
              <a:buNone/>
            </a:pPr>
            <a:r>
              <a:rPr lang="nl-NL" sz="1800" b="1" i="0" u="none" strike="noStrike">
                <a:effectLst/>
                <a:ea typeface="+mn-lt"/>
                <a:cs typeface="+mn-lt"/>
              </a:rPr>
              <a:t>Conclusie</a:t>
            </a:r>
            <a:endParaRPr lang="nl-NL">
              <a:ea typeface="+mn-lt"/>
              <a:cs typeface="+mn-lt"/>
            </a:endParaRPr>
          </a:p>
          <a:p>
            <a:r>
              <a:rPr lang="nl-NL" sz="1800" b="0" i="0" u="none" strike="noStrike">
                <a:effectLst/>
                <a:ea typeface="+mn-lt"/>
                <a:cs typeface="+mn-lt"/>
              </a:rPr>
              <a:t>Technologie verandert de financiële wereld in hoog tempo</a:t>
            </a:r>
            <a:r>
              <a:rPr lang="nl-NL" sz="1800">
                <a:ea typeface="+mn-lt"/>
                <a:cs typeface="+mn-lt"/>
              </a:rPr>
              <a:t> (ING, 2025).</a:t>
            </a:r>
            <a:endParaRPr lang="nl-NL">
              <a:ea typeface="Calibri" panose="020F0502020204030204"/>
              <a:cs typeface="Calibri" panose="020F0502020204030204"/>
            </a:endParaRPr>
          </a:p>
          <a:p>
            <a:r>
              <a:rPr lang="nl-NL" sz="1800" b="0" i="0" u="none" strike="noStrike">
                <a:effectLst/>
                <a:ea typeface="+mn-lt"/>
                <a:cs typeface="+mn-lt"/>
              </a:rPr>
              <a:t>Jongeren zijn de</a:t>
            </a:r>
            <a:r>
              <a:rPr lang="nl-NL" sz="1800">
                <a:ea typeface="+mn-lt"/>
                <a:cs typeface="+mn-lt"/>
              </a:rPr>
              <a:t> </a:t>
            </a:r>
            <a:r>
              <a:rPr lang="nl-NL" sz="1800" i="0" u="none" strike="noStrike">
                <a:effectLst/>
                <a:ea typeface="+mn-lt"/>
                <a:cs typeface="+mn-lt"/>
              </a:rPr>
              <a:t>drijvende kracht achter deze digitale shift</a:t>
            </a:r>
            <a:r>
              <a:rPr lang="nl-NL" sz="1800" b="0" i="0" u="none" strike="noStrike">
                <a:effectLst/>
                <a:ea typeface="+mn-lt"/>
                <a:cs typeface="+mn-lt"/>
              </a:rPr>
              <a:t>, maar hebben ondersteuning nodig om slimme keuzes te maken</a:t>
            </a:r>
            <a:r>
              <a:rPr lang="nl-NL" sz="1800">
                <a:ea typeface="+mn-lt"/>
                <a:cs typeface="+mn-lt"/>
              </a:rPr>
              <a:t> (Nibud, 2021).</a:t>
            </a:r>
            <a:endParaRPr lang="nl-NL">
              <a:ea typeface="Calibri" panose="020F0502020204030204"/>
              <a:cs typeface="Calibri" panose="020F0502020204030204"/>
            </a:endParaRPr>
          </a:p>
          <a:p>
            <a:endParaRPr lang="nl-NL" sz="1800" b="1">
              <a:latin typeface="Arial"/>
              <a:ea typeface="Calibri"/>
              <a:cs typeface="Arial"/>
            </a:endParaRPr>
          </a:p>
        </p:txBody>
      </p:sp>
    </p:spTree>
    <p:extLst>
      <p:ext uri="{BB962C8B-B14F-4D97-AF65-F5344CB8AC3E}">
        <p14:creationId xmlns:p14="http://schemas.microsoft.com/office/powerpoint/2010/main" val="497999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5614348-450E-533F-0BAE-BA97069B3BFD}"/>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klant behoeften (1)</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B2B3BF9D-8E2E-8FAF-73A9-40AF033A549F}"/>
              </a:ext>
            </a:extLst>
          </p:cNvPr>
          <p:cNvSpPr>
            <a:spLocks noGrp="1"/>
          </p:cNvSpPr>
          <p:nvPr>
            <p:ph idx="1"/>
          </p:nvPr>
        </p:nvSpPr>
        <p:spPr>
          <a:xfrm>
            <a:off x="4810259" y="649480"/>
            <a:ext cx="6555347" cy="5546047"/>
          </a:xfrm>
        </p:spPr>
        <p:txBody>
          <a:bodyPr anchor="ctr">
            <a:normAutofit/>
          </a:bodyPr>
          <a:lstStyle/>
          <a:p>
            <a:pPr marL="0" indent="0">
              <a:buNone/>
            </a:pPr>
            <a:r>
              <a:rPr lang="nl-NL" sz="2000"/>
              <a:t>Starters willen betaalbaar instappen: </a:t>
            </a:r>
            <a:endParaRPr lang="nl-NL" sz="2000">
              <a:ea typeface="Calibri"/>
              <a:cs typeface="Calibri"/>
            </a:endParaRPr>
          </a:p>
          <a:p>
            <a:pPr marL="0" indent="0">
              <a:buNone/>
            </a:pPr>
            <a:r>
              <a:rPr lang="nl-NL" sz="2000"/>
              <a:t>woningprijzen stegen in 2024 met 8,7% en stijgen in 2025 naar verwachting nog eens 7%, terwijl slechts 18% van het aanbod onder de €350.000 valt (Kadaster, 2024).</a:t>
            </a:r>
            <a:endParaRPr lang="nl-NL" sz="2000">
              <a:ea typeface="Calibri"/>
              <a:cs typeface="Calibri"/>
            </a:endParaRPr>
          </a:p>
          <a:p>
            <a:pPr marL="0" indent="0">
              <a:buNone/>
            </a:pPr>
            <a:endParaRPr lang="nl-NL" sz="2000">
              <a:ea typeface="Calibri"/>
              <a:cs typeface="Calibri"/>
            </a:endParaRPr>
          </a:p>
          <a:p>
            <a:pPr marL="0" indent="0">
              <a:buNone/>
            </a:pPr>
            <a:r>
              <a:rPr lang="nl-NL" sz="2000"/>
              <a:t>Behoefte aan transparant advies: </a:t>
            </a:r>
            <a:endParaRPr lang="nl-NL" sz="2000">
              <a:ea typeface="Calibri"/>
              <a:cs typeface="Calibri"/>
            </a:endParaRPr>
          </a:p>
          <a:p>
            <a:pPr marL="0" indent="0">
              <a:buNone/>
            </a:pPr>
            <a:r>
              <a:rPr lang="nl-NL" sz="2000"/>
              <a:t>AFM stelt dat advies vaak te veel op maximale lening focust; toch had slechts 39% van starters die moeilijkheden verwachten een adviesgesprek(AFM, 2024).</a:t>
            </a:r>
            <a:endParaRPr lang="nl-NL" sz="2000">
              <a:ea typeface="Calibri"/>
              <a:cs typeface="Calibri"/>
            </a:endParaRPr>
          </a:p>
          <a:p>
            <a:pPr marL="0" indent="0">
              <a:buNone/>
            </a:pPr>
            <a:endParaRPr lang="nl-NL" sz="2000">
              <a:ea typeface="Calibri"/>
              <a:cs typeface="Calibri"/>
            </a:endParaRPr>
          </a:p>
          <a:p>
            <a:pPr marL="0" indent="0">
              <a:buNone/>
            </a:pPr>
            <a:r>
              <a:rPr lang="nl-NL" sz="2000"/>
              <a:t>Duurzaamheid groeit: </a:t>
            </a:r>
            <a:endParaRPr lang="nl-NL" sz="2000">
              <a:ea typeface="Calibri"/>
              <a:cs typeface="Calibri"/>
            </a:endParaRPr>
          </a:p>
          <a:p>
            <a:pPr marL="0" indent="0">
              <a:buNone/>
            </a:pPr>
            <a:r>
              <a:rPr lang="nl-NL" sz="2000"/>
              <a:t>woningen met label A zijn gemiddeld €69.000 meer waard dan label G, en banken bieden tot 0,15% rentevoordeel bij een groen label (NVM &amp; </a:t>
            </a:r>
            <a:r>
              <a:rPr lang="nl-NL" sz="2000" err="1"/>
              <a:t>Brainbay</a:t>
            </a:r>
            <a:r>
              <a:rPr lang="nl-NL" sz="2000"/>
              <a:t>, 2024).</a:t>
            </a:r>
            <a:endParaRPr lang="nl-NL" sz="2000">
              <a:ea typeface="Calibri"/>
              <a:cs typeface="Calibri"/>
            </a:endParaRPr>
          </a:p>
        </p:txBody>
      </p:sp>
    </p:spTree>
    <p:extLst>
      <p:ext uri="{BB962C8B-B14F-4D97-AF65-F5344CB8AC3E}">
        <p14:creationId xmlns:p14="http://schemas.microsoft.com/office/powerpoint/2010/main" val="4073747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958AD5-5077-5965-F4F2-73AC094B016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44A2D74-B8A4-F176-4B86-9CDB1CBFFD67}"/>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klant behoeften (2)</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6C84CCAE-08A5-1A03-BCFE-465BC79880E7}"/>
              </a:ext>
            </a:extLst>
          </p:cNvPr>
          <p:cNvSpPr>
            <a:spLocks noGrp="1"/>
          </p:cNvSpPr>
          <p:nvPr>
            <p:ph idx="1"/>
          </p:nvPr>
        </p:nvSpPr>
        <p:spPr>
          <a:xfrm>
            <a:off x="4835711" y="938238"/>
            <a:ext cx="6555347" cy="5546047"/>
          </a:xfrm>
        </p:spPr>
        <p:txBody>
          <a:bodyPr anchor="ctr">
            <a:normAutofit fontScale="92500"/>
          </a:bodyPr>
          <a:lstStyle/>
          <a:p>
            <a:pPr marL="0" indent="0">
              <a:buNone/>
            </a:pPr>
            <a:r>
              <a:rPr lang="nl-NL" sz="2000" b="1">
                <a:ea typeface="+mn-lt"/>
                <a:cs typeface="+mn-lt"/>
              </a:rPr>
              <a:t>Jongeren hebben vaker weinig spaargeld, maar willen wel vermogen opbouwen.</a:t>
            </a:r>
            <a:endParaRPr lang="en-US"/>
          </a:p>
          <a:p>
            <a:pPr marL="0" indent="0">
              <a:buNone/>
            </a:pPr>
            <a:r>
              <a:rPr lang="nl-NL" sz="2000"/>
              <a:t>Weinig startkapitaal: Jongeren hebben vaak weinig spaargeld en hoge kosten, maar willen toch vermogen opbouwen(Nibud, 2021).</a:t>
            </a:r>
            <a:endParaRPr lang="en-US" sz="2000"/>
          </a:p>
          <a:p>
            <a:pPr marL="0" indent="0">
              <a:buNone/>
            </a:pPr>
            <a:r>
              <a:rPr lang="nl-NL" sz="2000" b="1">
                <a:ea typeface="+mn-lt"/>
                <a:cs typeface="+mn-lt"/>
              </a:rPr>
              <a:t>Behoefte aan laagdrempelige, digitale oplossingen (apps, </a:t>
            </a:r>
            <a:r>
              <a:rPr lang="nl-NL" sz="2000" b="1" err="1">
                <a:ea typeface="+mn-lt"/>
                <a:cs typeface="+mn-lt"/>
              </a:rPr>
              <a:t>robo-advisors</a:t>
            </a:r>
            <a:r>
              <a:rPr lang="nl-NL" sz="2000" b="1">
                <a:ea typeface="+mn-lt"/>
                <a:cs typeface="+mn-lt"/>
              </a:rPr>
              <a:t>, </a:t>
            </a:r>
            <a:r>
              <a:rPr lang="nl-NL" sz="2000" b="1" err="1">
                <a:ea typeface="+mn-lt"/>
                <a:cs typeface="+mn-lt"/>
              </a:rPr>
              <a:t>ETF’s</a:t>
            </a:r>
            <a:r>
              <a:rPr lang="nl-NL" sz="2000" b="1">
                <a:ea typeface="+mn-lt"/>
                <a:cs typeface="+mn-lt"/>
              </a:rPr>
              <a:t>).</a:t>
            </a:r>
          </a:p>
          <a:p>
            <a:pPr marL="0" indent="0">
              <a:buNone/>
            </a:pPr>
            <a:r>
              <a:rPr lang="nl-NL" sz="2000"/>
              <a:t>Laagdrempelig en digitaal: Ze zoeken eenvoudige, digitale beleggingsoplossingen zoals apps, </a:t>
            </a:r>
            <a:r>
              <a:rPr lang="nl-NL" sz="2000" err="1"/>
              <a:t>robo-advisors</a:t>
            </a:r>
            <a:r>
              <a:rPr lang="nl-NL" sz="2000"/>
              <a:t> en </a:t>
            </a:r>
            <a:r>
              <a:rPr lang="nl-NL" sz="2000" err="1"/>
              <a:t>ETF’s</a:t>
            </a:r>
            <a:r>
              <a:rPr lang="nl-NL" sz="2000"/>
              <a:t> (ABN AMRO, </a:t>
            </a:r>
            <a:r>
              <a:rPr lang="nl-NL" sz="2000" err="1"/>
              <a:t>z.d.</a:t>
            </a:r>
            <a:r>
              <a:rPr lang="nl-NL" sz="2000"/>
              <a:t>).</a:t>
            </a:r>
            <a:endParaRPr lang="nl-NL" sz="2000">
              <a:ea typeface="+mn-lt"/>
              <a:cs typeface="+mn-lt"/>
            </a:endParaRPr>
          </a:p>
          <a:p>
            <a:pPr marL="0" indent="0">
              <a:buNone/>
            </a:pPr>
            <a:r>
              <a:rPr lang="nl-NL" sz="2000" b="1">
                <a:ea typeface="+mn-lt"/>
                <a:cs typeface="+mn-lt"/>
              </a:rPr>
              <a:t>Steeds meer vraag naar duurzaam beleggen en thematische fondsen.</a:t>
            </a:r>
          </a:p>
          <a:p>
            <a:pPr marL="0" indent="0">
              <a:buNone/>
            </a:pPr>
            <a:r>
              <a:rPr lang="nl-NL" sz="2000"/>
              <a:t>Duurzaam en thematisch: Er is groeiende interesse in duurzaam beleggen en specifieke themafondsen (ABN AMRO, </a:t>
            </a:r>
            <a:r>
              <a:rPr lang="nl-NL" sz="2000" err="1"/>
              <a:t>z.d.</a:t>
            </a:r>
            <a:r>
              <a:rPr lang="nl-NL" sz="2000"/>
              <a:t>).</a:t>
            </a:r>
            <a:endParaRPr lang="nl-NL" sz="2000">
              <a:ea typeface="+mn-lt"/>
              <a:cs typeface="+mn-lt"/>
            </a:endParaRPr>
          </a:p>
          <a:p>
            <a:pPr marL="0" indent="0">
              <a:buNone/>
            </a:pPr>
            <a:r>
              <a:rPr lang="nl-NL" sz="2000" b="1">
                <a:ea typeface="+mn-lt"/>
                <a:cs typeface="+mn-lt"/>
              </a:rPr>
              <a:t>Prijs/fee-transparantie is belangrijk (geen verborgen kosten).</a:t>
            </a:r>
          </a:p>
          <a:p>
            <a:pPr marL="0" indent="0">
              <a:buNone/>
            </a:pPr>
            <a:r>
              <a:rPr lang="nl-NL" sz="2000"/>
              <a:t>Transparante kosten: Duidelijke prijzen en geen verborgen kosten zijn voor hen essentieel (Nibud, 2021).</a:t>
            </a:r>
            <a:endParaRPr lang="nl-NL" sz="2000">
              <a:ea typeface="Calibri"/>
              <a:cs typeface="Calibri"/>
            </a:endParaRPr>
          </a:p>
          <a:p>
            <a:pPr marL="0" indent="0">
              <a:buNone/>
            </a:pPr>
            <a:endParaRPr lang="nl-NL" sz="2000">
              <a:ea typeface="+mn-lt"/>
              <a:cs typeface="+mn-lt"/>
            </a:endParaRPr>
          </a:p>
          <a:p>
            <a:endParaRPr lang="nl-NL" sz="2000"/>
          </a:p>
        </p:txBody>
      </p:sp>
    </p:spTree>
    <p:extLst>
      <p:ext uri="{BB962C8B-B14F-4D97-AF65-F5344CB8AC3E}">
        <p14:creationId xmlns:p14="http://schemas.microsoft.com/office/powerpoint/2010/main" val="2742637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CCDADC6-B4E5-A419-02F0-A619B256C445}"/>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onzekerheden (1)</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8A140D9D-A03A-FD69-0BF1-B737742455BC}"/>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nl-NL" sz="2000" b="1">
                <a:ea typeface="+mn-lt"/>
                <a:cs typeface="+mn-lt"/>
              </a:rPr>
              <a:t>Stijgende rentepercentages </a:t>
            </a:r>
            <a:r>
              <a:rPr lang="nl-NL" sz="2000">
                <a:ea typeface="+mn-lt"/>
                <a:cs typeface="+mn-lt"/>
              </a:rPr>
              <a:t>(hypotheekrente &amp; marktrentes) verhogen de lasten voor huishoudens en verlagen de leencapaciteit. Hier moet rekening mee gehouden worden door adviesbureaus (</a:t>
            </a:r>
            <a:r>
              <a:rPr lang="en-US" sz="2000" err="1">
                <a:ea typeface="+mn-lt"/>
                <a:cs typeface="+mn-lt"/>
              </a:rPr>
              <a:t>Homefinance</a:t>
            </a:r>
            <a:r>
              <a:rPr lang="en-US" sz="2000">
                <a:ea typeface="+mn-lt"/>
                <a:cs typeface="+mn-lt"/>
              </a:rPr>
              <a:t>, 2025).</a:t>
            </a:r>
            <a:endParaRPr lang="nl-NL">
              <a:ea typeface="+mn-lt"/>
              <a:cs typeface="+mn-lt"/>
            </a:endParaRPr>
          </a:p>
          <a:p>
            <a:pPr marL="0" indent="0">
              <a:buNone/>
            </a:pPr>
            <a:endParaRPr lang="nl-NL" sz="2000">
              <a:ea typeface="+mn-lt"/>
              <a:cs typeface="+mn-lt"/>
            </a:endParaRPr>
          </a:p>
          <a:p>
            <a:r>
              <a:rPr lang="nl-NL" sz="2000" b="1">
                <a:ea typeface="+mn-lt"/>
                <a:cs typeface="+mn-lt"/>
              </a:rPr>
              <a:t>Geopolitieke spanningen en de wereldeconomie</a:t>
            </a:r>
            <a:r>
              <a:rPr lang="nl-NL" sz="2000">
                <a:ea typeface="+mn-lt"/>
                <a:cs typeface="+mn-lt"/>
              </a:rPr>
              <a:t> kunnen ervoor zorgen dat beleggers minder beleggen, omdat dit kan leiden tot meer onzekerheid en een negatief marktvisie, waardoor de markt daalt en beleggers naar veiligheid zoeken. Dit kan betekenen dat er minder wordt belegd in risicovollere activa zoals aandelen, en dat er juist wordt geïnvesteerd in minder risicovollere activa zoals goud en obligaties. Hier moeten adviesbureaus op letten/anticiperen wanneer ze portefeuilles aanhouden voor klanten en/of advies geven (</a:t>
            </a:r>
            <a:r>
              <a:rPr lang="en-US" sz="2000" err="1">
                <a:ea typeface="+mn-lt"/>
                <a:cs typeface="+mn-lt"/>
              </a:rPr>
              <a:t>Schmets</a:t>
            </a:r>
            <a:r>
              <a:rPr lang="en-US" sz="2000">
                <a:ea typeface="+mn-lt"/>
                <a:cs typeface="+mn-lt"/>
              </a:rPr>
              <a:t>, 2023). </a:t>
            </a:r>
          </a:p>
        </p:txBody>
      </p:sp>
    </p:spTree>
    <p:extLst>
      <p:ext uri="{BB962C8B-B14F-4D97-AF65-F5344CB8AC3E}">
        <p14:creationId xmlns:p14="http://schemas.microsoft.com/office/powerpoint/2010/main" val="446649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3FE6F3-A6CE-D056-4454-9A749265C7F0}"/>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Rectangle 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A7EB008-EE01-7B41-5D07-2C11155CE729}"/>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onzekerheden (2)</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A5A7D3FA-DD4C-9E22-EA56-5CDBFD5503D0}"/>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nl-NL" sz="2000" b="1">
                <a:ea typeface="Calibri"/>
                <a:cs typeface="Calibri"/>
              </a:rPr>
              <a:t>Spaarrente vs beleggingen.</a:t>
            </a:r>
            <a:r>
              <a:rPr lang="nl-NL" sz="2000">
                <a:ea typeface="Calibri"/>
                <a:cs typeface="Calibri"/>
              </a:rPr>
              <a:t> Hoe hoger de spaarrente is hoe meer mensen gaan sparen i.p.v. beleggen (door minder risico). Hierdoor kunnen beleggingen dalen en vice versa. Hierdoor is het belangrijk dat adviseur op de hoogte blijft van de ontwikkelingen en hierop anticipeert zodat er geen grote verliezen kunnen worden geleden of juist winst kan worden gepakt </a:t>
            </a:r>
            <a:r>
              <a:rPr lang="nl-NL" sz="2000">
                <a:ea typeface="+mn-lt"/>
                <a:cs typeface="+mn-lt"/>
              </a:rPr>
              <a:t>(</a:t>
            </a:r>
            <a:r>
              <a:rPr lang="en-US" sz="2000">
                <a:ea typeface="+mn-lt"/>
                <a:cs typeface="+mn-lt"/>
              </a:rPr>
              <a:t>Vanspaarbankveranderen.nl, </a:t>
            </a:r>
            <a:r>
              <a:rPr lang="en-US" sz="2000" err="1">
                <a:ea typeface="+mn-lt"/>
                <a:cs typeface="+mn-lt"/>
              </a:rPr>
              <a:t>z.d</a:t>
            </a:r>
            <a:r>
              <a:rPr lang="en-US" sz="2000">
                <a:ea typeface="+mn-lt"/>
                <a:cs typeface="+mn-lt"/>
              </a:rPr>
              <a:t>.).</a:t>
            </a:r>
            <a:endParaRPr lang="nl-NL" sz="2000">
              <a:ea typeface="+mn-lt"/>
              <a:cs typeface="+mn-lt"/>
            </a:endParaRPr>
          </a:p>
          <a:p>
            <a:endParaRPr lang="nl-NL" sz="2000">
              <a:ea typeface="Calibri"/>
              <a:cs typeface="Calibri"/>
            </a:endParaRPr>
          </a:p>
          <a:p>
            <a:r>
              <a:rPr lang="nl-NL" sz="2000" b="1">
                <a:ea typeface="Calibri"/>
                <a:cs typeface="Calibri"/>
              </a:rPr>
              <a:t>Beleidsmaatregelen en duurzaamheid </a:t>
            </a:r>
            <a:r>
              <a:rPr lang="nl-NL" sz="2000">
                <a:ea typeface="Calibri"/>
                <a:cs typeface="Calibri"/>
              </a:rPr>
              <a:t>kunnen zowel invloed hebben op hypotheken als op beleggen. Zo is bv de hypotheekrente aftrek gedaald en worden er subsidies gegeven wanneer je investeert in duurzaamheid. Adviesbureaus kunnen hierdoor kijken of het aspect duurzaamheid voordelig kan zijn voor de klant. Bovendien is het van belang dat de adviseur op de hoogte blijft van de beleidsmaatregelen zodat het beste advies kan worden gegeven </a:t>
            </a:r>
            <a:r>
              <a:rPr lang="nl-NL" sz="2000">
                <a:ea typeface="+mn-lt"/>
                <a:cs typeface="+mn-lt"/>
              </a:rPr>
              <a:t>(</a:t>
            </a:r>
            <a:r>
              <a:rPr lang="en-US" sz="2000" err="1">
                <a:ea typeface="+mn-lt"/>
                <a:cs typeface="+mn-lt"/>
              </a:rPr>
              <a:t>FVRealEstate</a:t>
            </a:r>
            <a:r>
              <a:rPr lang="en-US" sz="2000">
                <a:ea typeface="+mn-lt"/>
                <a:cs typeface="+mn-lt"/>
              </a:rPr>
              <a:t>, </a:t>
            </a:r>
            <a:r>
              <a:rPr lang="en-US" sz="2000" err="1">
                <a:ea typeface="+mn-lt"/>
                <a:cs typeface="+mn-lt"/>
              </a:rPr>
              <a:t>z.d</a:t>
            </a:r>
            <a:r>
              <a:rPr lang="en-US" sz="2000">
                <a:ea typeface="+mn-lt"/>
                <a:cs typeface="+mn-lt"/>
              </a:rPr>
              <a:t>.).</a:t>
            </a:r>
          </a:p>
        </p:txBody>
      </p:sp>
    </p:spTree>
    <p:extLst>
      <p:ext uri="{BB962C8B-B14F-4D97-AF65-F5344CB8AC3E}">
        <p14:creationId xmlns:p14="http://schemas.microsoft.com/office/powerpoint/2010/main" val="1326637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F854A-6B05-C6D5-9695-1D5BD485CD9C}"/>
              </a:ext>
            </a:extLst>
          </p:cNvPr>
          <p:cNvSpPr>
            <a:spLocks noGrp="1"/>
          </p:cNvSpPr>
          <p:nvPr>
            <p:ph type="title"/>
          </p:nvPr>
        </p:nvSpPr>
        <p:spPr>
          <a:xfrm>
            <a:off x="838200" y="9525"/>
            <a:ext cx="10515600" cy="1325563"/>
          </a:xfrm>
        </p:spPr>
        <p:txBody>
          <a:bodyPr/>
          <a:lstStyle/>
          <a:p>
            <a:r>
              <a:rPr lang="en-US">
                <a:ea typeface="Calibri Light"/>
                <a:cs typeface="Calibri Light"/>
              </a:rPr>
              <a:t>Bronnen</a:t>
            </a:r>
            <a:endParaRPr lang="en-US" err="1"/>
          </a:p>
        </p:txBody>
      </p:sp>
      <p:sp>
        <p:nvSpPr>
          <p:cNvPr id="3" name="Content Placeholder 2">
            <a:extLst>
              <a:ext uri="{FF2B5EF4-FFF2-40B4-BE49-F238E27FC236}">
                <a16:creationId xmlns:a16="http://schemas.microsoft.com/office/drawing/2014/main" id="{81B6A190-0FF7-C976-140B-4240D714CCA8}"/>
              </a:ext>
            </a:extLst>
          </p:cNvPr>
          <p:cNvSpPr>
            <a:spLocks noGrp="1"/>
          </p:cNvSpPr>
          <p:nvPr>
            <p:ph idx="1"/>
          </p:nvPr>
        </p:nvSpPr>
        <p:spPr>
          <a:xfrm>
            <a:off x="-915" y="970187"/>
            <a:ext cx="5936192" cy="5442935"/>
          </a:xfrm>
        </p:spPr>
        <p:txBody>
          <a:bodyPr vert="horz" lIns="91440" tIns="45720" rIns="91440" bIns="45720" rtlCol="0" anchor="t">
            <a:noAutofit/>
          </a:bodyPr>
          <a:lstStyle/>
          <a:p>
            <a:pPr>
              <a:buNone/>
            </a:pPr>
            <a:r>
              <a:rPr lang="en-US" sz="800" b="1" err="1"/>
              <a:t>Demografische</a:t>
            </a:r>
            <a:r>
              <a:rPr lang="en-US" sz="800" b="1"/>
              <a:t> trends</a:t>
            </a:r>
            <a:endParaRPr lang="en-US" sz="800" b="1">
              <a:ea typeface="Calibri"/>
              <a:cs typeface="Calibri"/>
            </a:endParaRPr>
          </a:p>
          <a:p>
            <a:pPr>
              <a:lnSpc>
                <a:spcPct val="120000"/>
              </a:lnSpc>
              <a:buFont typeface="Calibri" panose="020B0604020202020204" pitchFamily="34" charset="0"/>
              <a:buChar char="-"/>
            </a:pPr>
            <a:r>
              <a:rPr lang="en-US" sz="800">
                <a:ea typeface="+mn-lt"/>
                <a:cs typeface="+mn-lt"/>
              </a:rPr>
              <a:t>Prins, C., Groen, A., Bos, J. (2021). </a:t>
            </a:r>
            <a:r>
              <a:rPr lang="en-US" sz="800" i="1">
                <a:ea typeface="+mn-lt"/>
                <a:cs typeface="+mn-lt"/>
              </a:rPr>
              <a:t>Rapport </a:t>
            </a:r>
            <a:r>
              <a:rPr lang="en-US" sz="800" i="1" err="1">
                <a:ea typeface="+mn-lt"/>
                <a:cs typeface="+mn-lt"/>
              </a:rPr>
              <a:t>jongvolwassenen</a:t>
            </a:r>
            <a:r>
              <a:rPr lang="en-US" sz="800" i="1">
                <a:ea typeface="+mn-lt"/>
                <a:cs typeface="+mn-lt"/>
              </a:rPr>
              <a:t> </a:t>
            </a:r>
            <a:r>
              <a:rPr lang="en-US" sz="800" i="1" err="1">
                <a:ea typeface="+mn-lt"/>
                <a:cs typeface="+mn-lt"/>
              </a:rPr>
              <a:t>en</a:t>
            </a:r>
            <a:r>
              <a:rPr lang="en-US" sz="800" i="1">
                <a:ea typeface="+mn-lt"/>
                <a:cs typeface="+mn-lt"/>
              </a:rPr>
              <a:t> </a:t>
            </a:r>
            <a:r>
              <a:rPr lang="en-US" sz="800" i="1" err="1">
                <a:ea typeface="+mn-lt"/>
                <a:cs typeface="+mn-lt"/>
              </a:rPr>
              <a:t>beleggen</a:t>
            </a:r>
            <a:r>
              <a:rPr lang="en-US" sz="800" i="1">
                <a:ea typeface="+mn-lt"/>
                <a:cs typeface="+mn-lt"/>
              </a:rPr>
              <a:t> 2021</a:t>
            </a:r>
            <a:r>
              <a:rPr lang="en-US" sz="800">
                <a:ea typeface="+mn-lt"/>
                <a:cs typeface="+mn-lt"/>
              </a:rPr>
              <a:t>. </a:t>
            </a:r>
            <a:r>
              <a:rPr lang="en-US" sz="800" err="1">
                <a:ea typeface="+mn-lt"/>
                <a:cs typeface="+mn-lt"/>
              </a:rPr>
              <a:t>Nibud</a:t>
            </a:r>
            <a:r>
              <a:rPr lang="en-US" sz="800">
                <a:ea typeface="+mn-lt"/>
                <a:cs typeface="+mn-lt"/>
              </a:rPr>
              <a:t>. </a:t>
            </a:r>
            <a:r>
              <a:rPr lang="en-US" sz="800" err="1">
                <a:ea typeface="+mn-lt"/>
                <a:cs typeface="+mn-lt"/>
              </a:rPr>
              <a:t>Geraadpleegd</a:t>
            </a:r>
            <a:r>
              <a:rPr lang="en-US" sz="800">
                <a:ea typeface="+mn-lt"/>
                <a:cs typeface="+mn-lt"/>
              </a:rPr>
              <a:t> op 15 </a:t>
            </a:r>
            <a:r>
              <a:rPr lang="en-US" sz="800" err="1">
                <a:ea typeface="+mn-lt"/>
                <a:cs typeface="+mn-lt"/>
              </a:rPr>
              <a:t>september</a:t>
            </a:r>
            <a:r>
              <a:rPr lang="en-US" sz="800">
                <a:ea typeface="+mn-lt"/>
                <a:cs typeface="+mn-lt"/>
              </a:rPr>
              <a:t> 2025, van </a:t>
            </a:r>
            <a:r>
              <a:rPr lang="en-US" sz="800">
                <a:ea typeface="+mn-lt"/>
                <a:cs typeface="+mn-lt"/>
                <a:hlinkClick r:id="rId2"/>
              </a:rPr>
              <a:t>https://www.nibud.nl/onderzoeksrapporten/rapport-jongvolwassenen-en-beleggen-2021-2/</a:t>
            </a:r>
            <a:endParaRPr lang="en-US" sz="800">
              <a:ea typeface="Calibri" panose="020F0502020204030204"/>
              <a:cs typeface="Calibri" panose="020F0502020204030204"/>
            </a:endParaRPr>
          </a:p>
          <a:p>
            <a:pPr>
              <a:lnSpc>
                <a:spcPct val="120000"/>
              </a:lnSpc>
              <a:buFont typeface="Calibri" panose="020B0604020202020204" pitchFamily="34" charset="0"/>
              <a:buChar char="-"/>
            </a:pPr>
            <a:r>
              <a:rPr lang="en-US" sz="800">
                <a:solidFill>
                  <a:srgbClr val="05103E"/>
                </a:solidFill>
                <a:latin typeface="Calibri" panose="020F0502020204030204"/>
                <a:ea typeface="+mn-lt"/>
                <a:cs typeface="Calibri" panose="020F0502020204030204"/>
              </a:rPr>
              <a:t>NL#TIMES. (2025, 8 </a:t>
            </a:r>
            <a:r>
              <a:rPr lang="en-US" sz="800" err="1">
                <a:solidFill>
                  <a:srgbClr val="05103E"/>
                </a:solidFill>
                <a:latin typeface="Calibri" panose="020F0502020204030204"/>
                <a:ea typeface="+mn-lt"/>
                <a:cs typeface="Calibri" panose="020F0502020204030204"/>
              </a:rPr>
              <a:t>januari</a:t>
            </a:r>
            <a:r>
              <a:rPr lang="en-US" sz="800">
                <a:solidFill>
                  <a:srgbClr val="05103E"/>
                </a:solidFill>
                <a:latin typeface="Calibri" panose="020F0502020204030204"/>
                <a:ea typeface="+mn-lt"/>
                <a:cs typeface="Calibri" panose="020F0502020204030204"/>
              </a:rPr>
              <a:t>).</a:t>
            </a:r>
            <a:r>
              <a:rPr lang="en-US" sz="800">
                <a:solidFill>
                  <a:srgbClr val="000000"/>
                </a:solidFill>
                <a:latin typeface="Calibri" panose="020F0502020204030204"/>
                <a:ea typeface="+mn-lt"/>
                <a:cs typeface="Calibri" panose="020F0502020204030204"/>
              </a:rPr>
              <a:t> </a:t>
            </a:r>
            <a:r>
              <a:rPr lang="en-US" sz="800" i="1">
                <a:solidFill>
                  <a:srgbClr val="000000"/>
                </a:solidFill>
                <a:latin typeface="Roboto"/>
                <a:ea typeface="Roboto"/>
                <a:cs typeface="Roboto"/>
              </a:rPr>
              <a:t>Significant increase in mortgage applications in 2024, many from younger home buyers. </a:t>
            </a:r>
            <a:r>
              <a:rPr lang="en-US" sz="800">
                <a:solidFill>
                  <a:srgbClr val="05103E"/>
                </a:solidFill>
                <a:latin typeface="Calibri"/>
                <a:ea typeface="Calibri"/>
                <a:cs typeface="Calibri"/>
              </a:rPr>
              <a:t>NL#TIMES.</a:t>
            </a:r>
            <a:r>
              <a:rPr lang="en-US" sz="800">
                <a:solidFill>
                  <a:srgbClr val="000000"/>
                </a:solidFill>
                <a:latin typeface="Roboto"/>
                <a:ea typeface="Roboto"/>
                <a:cs typeface="Roboto"/>
              </a:rPr>
              <a:t> </a:t>
            </a:r>
            <a:r>
              <a:rPr lang="en-US" sz="800" err="1">
                <a:solidFill>
                  <a:srgbClr val="000000"/>
                </a:solidFill>
                <a:latin typeface="Roboto"/>
                <a:ea typeface="Roboto"/>
                <a:cs typeface="Roboto"/>
              </a:rPr>
              <a:t>Geraadpleegd</a:t>
            </a:r>
            <a:r>
              <a:rPr lang="en-US" sz="800">
                <a:solidFill>
                  <a:srgbClr val="000000"/>
                </a:solidFill>
                <a:latin typeface="Roboto"/>
                <a:ea typeface="Roboto"/>
                <a:cs typeface="Roboto"/>
              </a:rPr>
              <a:t> op 15 </a:t>
            </a:r>
            <a:r>
              <a:rPr lang="en-US" sz="800" err="1">
                <a:solidFill>
                  <a:srgbClr val="000000"/>
                </a:solidFill>
                <a:latin typeface="Roboto"/>
                <a:ea typeface="Roboto"/>
                <a:cs typeface="Roboto"/>
              </a:rPr>
              <a:t>september</a:t>
            </a:r>
            <a:r>
              <a:rPr lang="en-US" sz="800">
                <a:solidFill>
                  <a:srgbClr val="000000"/>
                </a:solidFill>
                <a:latin typeface="Roboto"/>
                <a:ea typeface="Roboto"/>
                <a:cs typeface="Roboto"/>
              </a:rPr>
              <a:t> 2025, van </a:t>
            </a:r>
            <a:r>
              <a:rPr lang="en-US" sz="800">
                <a:solidFill>
                  <a:srgbClr val="000000"/>
                </a:solidFill>
                <a:ea typeface="+mn-lt"/>
                <a:cs typeface="+mn-lt"/>
                <a:hlinkClick r:id="rId3"/>
              </a:rPr>
              <a:t>https://nltimes.nl/2025/01/08/significant-increase-mortgage-applications-2024-many-younger-home-buyers?utm_</a:t>
            </a:r>
            <a:endParaRPr lang="en-US" sz="800">
              <a:solidFill>
                <a:srgbClr val="000000"/>
              </a:solidFill>
              <a:ea typeface="+mn-lt"/>
              <a:cs typeface="+mn-lt"/>
            </a:endParaRPr>
          </a:p>
          <a:p>
            <a:pPr>
              <a:lnSpc>
                <a:spcPct val="120000"/>
              </a:lnSpc>
              <a:buFont typeface="Calibri" panose="020B0604020202020204" pitchFamily="34" charset="0"/>
              <a:buChar char="-"/>
            </a:pP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Movisie</a:t>
            </a:r>
            <a:r>
              <a:rPr lang="en-US" sz="800">
                <a:solidFill>
                  <a:srgbClr val="05103E"/>
                </a:solidFill>
                <a:latin typeface="Times New Roman"/>
                <a:ea typeface="+mn-lt"/>
                <a:cs typeface="Times New Roman"/>
              </a:rPr>
              <a:t>. (2024, 2 </a:t>
            </a:r>
            <a:r>
              <a:rPr lang="en-US" sz="800" err="1">
                <a:solidFill>
                  <a:srgbClr val="05103E"/>
                </a:solidFill>
                <a:latin typeface="Times New Roman"/>
                <a:ea typeface="+mn-lt"/>
                <a:cs typeface="Times New Roman"/>
              </a:rPr>
              <a:t>april</a:t>
            </a:r>
            <a:r>
              <a:rPr lang="en-US" sz="800">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Betere</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bezetting</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woningvoorraad</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goed</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voor</a:t>
            </a:r>
            <a:r>
              <a:rPr lang="en-US" sz="800" i="1">
                <a:solidFill>
                  <a:srgbClr val="05103E"/>
                </a:solidFill>
                <a:latin typeface="Times New Roman"/>
                <a:ea typeface="+mn-lt"/>
                <a:cs typeface="Times New Roman"/>
              </a:rPr>
              <a:t> jong </a:t>
            </a:r>
            <a:r>
              <a:rPr lang="en-US" sz="800" i="1" err="1">
                <a:solidFill>
                  <a:srgbClr val="05103E"/>
                </a:solidFill>
                <a:latin typeface="Times New Roman"/>
                <a:ea typeface="+mn-lt"/>
                <a:cs typeface="Times New Roman"/>
              </a:rPr>
              <a:t>en</a:t>
            </a:r>
            <a:r>
              <a:rPr lang="en-US" sz="800" i="1">
                <a:solidFill>
                  <a:srgbClr val="05103E"/>
                </a:solidFill>
                <a:latin typeface="Times New Roman"/>
                <a:ea typeface="+mn-lt"/>
                <a:cs typeface="Times New Roman"/>
              </a:rPr>
              <a:t> oud</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Movisie</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Geraadpleegd</a:t>
            </a:r>
            <a:r>
              <a:rPr lang="en-US" sz="800">
                <a:solidFill>
                  <a:srgbClr val="05103E"/>
                </a:solidFill>
                <a:latin typeface="Times New Roman"/>
                <a:ea typeface="+mn-lt"/>
                <a:cs typeface="Times New Roman"/>
              </a:rPr>
              <a:t> op 15 </a:t>
            </a:r>
            <a:r>
              <a:rPr lang="en-US" sz="800" err="1">
                <a:solidFill>
                  <a:srgbClr val="05103E"/>
                </a:solidFill>
                <a:latin typeface="Times New Roman"/>
                <a:ea typeface="+mn-lt"/>
                <a:cs typeface="Times New Roman"/>
              </a:rPr>
              <a:t>september</a:t>
            </a:r>
            <a:r>
              <a:rPr lang="en-US" sz="800">
                <a:solidFill>
                  <a:srgbClr val="05103E"/>
                </a:solidFill>
                <a:latin typeface="Times New Roman"/>
                <a:ea typeface="+mn-lt"/>
                <a:cs typeface="Times New Roman"/>
              </a:rPr>
              <a:t> 2025, van </a:t>
            </a:r>
            <a:r>
              <a:rPr lang="en-US" sz="800">
                <a:solidFill>
                  <a:srgbClr val="05103E"/>
                </a:solidFill>
                <a:latin typeface="Times New Roman"/>
                <a:ea typeface="+mn-lt"/>
                <a:cs typeface="Times New Roman"/>
                <a:hlinkClick r:id="rId4"/>
              </a:rPr>
              <a:t>https://www.movisie.nl/artikel/betere-bezetting-woningvoorraad-goed-jong-oud#:~:text=De%20groep%20ouderen%20blijft%20groeien,de%20bestaande%20voorraad%20beter%20benutten</a:t>
            </a:r>
            <a:r>
              <a:rPr lang="en-US" sz="800">
                <a:solidFill>
                  <a:srgbClr val="05103E"/>
                </a:solidFill>
                <a:latin typeface="Times New Roman"/>
                <a:ea typeface="+mn-lt"/>
                <a:cs typeface="Times New Roman"/>
              </a:rPr>
              <a:t>.</a:t>
            </a:r>
            <a:endParaRPr lang="en-US" sz="800">
              <a:ea typeface="+mn-lt"/>
              <a:cs typeface="+mn-lt"/>
            </a:endParaRPr>
          </a:p>
          <a:p>
            <a:pPr>
              <a:lnSpc>
                <a:spcPct val="120000"/>
              </a:lnSpc>
            </a:pPr>
            <a:r>
              <a:rPr lang="en-US" sz="800" err="1">
                <a:solidFill>
                  <a:srgbClr val="05103E"/>
                </a:solidFill>
                <a:latin typeface="Times New Roman"/>
                <a:ea typeface="+mn-lt"/>
                <a:cs typeface="Times New Roman"/>
              </a:rPr>
              <a:t>Centraal</a:t>
            </a:r>
            <a:r>
              <a:rPr lang="en-US" sz="800">
                <a:solidFill>
                  <a:srgbClr val="05103E"/>
                </a:solidFill>
                <a:latin typeface="Times New Roman"/>
                <a:ea typeface="+mn-lt"/>
                <a:cs typeface="Times New Roman"/>
              </a:rPr>
              <a:t> Bureau </a:t>
            </a:r>
            <a:r>
              <a:rPr lang="en-US" sz="800" err="1">
                <a:solidFill>
                  <a:srgbClr val="05103E"/>
                </a:solidFill>
                <a:latin typeface="Times New Roman"/>
                <a:ea typeface="+mn-lt"/>
                <a:cs typeface="Times New Roman"/>
              </a:rPr>
              <a:t>voor</a:t>
            </a:r>
            <a:r>
              <a:rPr lang="en-US" sz="800">
                <a:solidFill>
                  <a:srgbClr val="05103E"/>
                </a:solidFill>
                <a:latin typeface="Times New Roman"/>
                <a:ea typeface="+mn-lt"/>
                <a:cs typeface="Times New Roman"/>
              </a:rPr>
              <a:t> de </a:t>
            </a:r>
            <a:r>
              <a:rPr lang="en-US" sz="800" err="1">
                <a:solidFill>
                  <a:srgbClr val="05103E"/>
                </a:solidFill>
                <a:latin typeface="Times New Roman"/>
                <a:ea typeface="+mn-lt"/>
                <a:cs typeface="Times New Roman"/>
              </a:rPr>
              <a:t>Statistiek</a:t>
            </a:r>
            <a:r>
              <a:rPr lang="en-US" sz="800">
                <a:solidFill>
                  <a:srgbClr val="05103E"/>
                </a:solidFill>
                <a:latin typeface="Times New Roman"/>
                <a:ea typeface="+mn-lt"/>
                <a:cs typeface="Times New Roman"/>
              </a:rPr>
              <a:t>. (2025, 29 </a:t>
            </a:r>
            <a:r>
              <a:rPr lang="en-US" sz="800" err="1">
                <a:solidFill>
                  <a:srgbClr val="05103E"/>
                </a:solidFill>
                <a:latin typeface="Times New Roman"/>
                <a:ea typeface="+mn-lt"/>
                <a:cs typeface="Times New Roman"/>
              </a:rPr>
              <a:t>juli</a:t>
            </a:r>
            <a:r>
              <a:rPr lang="en-US" sz="800">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Bevolkingsgroei</a:t>
            </a:r>
            <a:r>
              <a:rPr lang="en-US" sz="800" i="1">
                <a:solidFill>
                  <a:srgbClr val="05103E"/>
                </a:solidFill>
                <a:latin typeface="Times New Roman"/>
                <a:ea typeface="+mn-lt"/>
                <a:cs typeface="Times New Roman"/>
              </a:rPr>
              <a:t> in </a:t>
            </a:r>
            <a:r>
              <a:rPr lang="en-US" sz="800" i="1" err="1">
                <a:solidFill>
                  <a:srgbClr val="05103E"/>
                </a:solidFill>
                <a:latin typeface="Times New Roman"/>
                <a:ea typeface="+mn-lt"/>
                <a:cs typeface="Times New Roman"/>
              </a:rPr>
              <a:t>eerste</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helft</a:t>
            </a:r>
            <a:r>
              <a:rPr lang="en-US" sz="800" i="1">
                <a:solidFill>
                  <a:srgbClr val="05103E"/>
                </a:solidFill>
                <a:latin typeface="Times New Roman"/>
                <a:ea typeface="+mn-lt"/>
                <a:cs typeface="Times New Roman"/>
              </a:rPr>
              <a:t> 2025 </a:t>
            </a:r>
            <a:r>
              <a:rPr lang="en-US" sz="800" i="1" err="1">
                <a:solidFill>
                  <a:srgbClr val="05103E"/>
                </a:solidFill>
                <a:latin typeface="Times New Roman"/>
                <a:ea typeface="+mn-lt"/>
                <a:cs typeface="Times New Roman"/>
              </a:rPr>
              <a:t>ongeveer</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gelijk</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aan</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vorig</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jaar</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Centraal</a:t>
            </a:r>
            <a:r>
              <a:rPr lang="en-US" sz="800">
                <a:solidFill>
                  <a:srgbClr val="05103E"/>
                </a:solidFill>
                <a:latin typeface="Times New Roman"/>
                <a:ea typeface="+mn-lt"/>
                <a:cs typeface="Times New Roman"/>
              </a:rPr>
              <a:t> Bureau Voor de </a:t>
            </a:r>
            <a:r>
              <a:rPr lang="en-US" sz="800" err="1">
                <a:solidFill>
                  <a:srgbClr val="05103E"/>
                </a:solidFill>
                <a:latin typeface="Times New Roman"/>
                <a:ea typeface="+mn-lt"/>
                <a:cs typeface="Times New Roman"/>
              </a:rPr>
              <a:t>Statistiek</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Geraadpleegd</a:t>
            </a:r>
            <a:r>
              <a:rPr lang="en-US" sz="800">
                <a:solidFill>
                  <a:srgbClr val="05103E"/>
                </a:solidFill>
                <a:latin typeface="Times New Roman"/>
                <a:ea typeface="+mn-lt"/>
                <a:cs typeface="Times New Roman"/>
              </a:rPr>
              <a:t> op 15 </a:t>
            </a:r>
            <a:r>
              <a:rPr lang="en-US" sz="800" err="1">
                <a:solidFill>
                  <a:srgbClr val="05103E"/>
                </a:solidFill>
                <a:latin typeface="Times New Roman"/>
                <a:ea typeface="+mn-lt"/>
                <a:cs typeface="Times New Roman"/>
              </a:rPr>
              <a:t>september</a:t>
            </a:r>
            <a:r>
              <a:rPr lang="en-US" sz="800">
                <a:solidFill>
                  <a:srgbClr val="05103E"/>
                </a:solidFill>
                <a:latin typeface="Times New Roman"/>
                <a:ea typeface="+mn-lt"/>
                <a:cs typeface="Times New Roman"/>
              </a:rPr>
              <a:t> 2025, van </a:t>
            </a:r>
            <a:r>
              <a:rPr lang="en-US" sz="800">
                <a:solidFill>
                  <a:srgbClr val="05103E"/>
                </a:solidFill>
                <a:latin typeface="Times New Roman"/>
                <a:ea typeface="+mn-lt"/>
                <a:cs typeface="Times New Roman"/>
                <a:hlinkClick r:id="rId5"/>
              </a:rPr>
              <a:t>https://www.cbs.nl/nl-nl/nieuws/2025/31/bevolkingsgroei-in-eerste-helft-2025-ongeveer-gelijk-aan-vorig-jaar</a:t>
            </a:r>
            <a:endParaRPr lang="en-US" sz="800">
              <a:solidFill>
                <a:srgbClr val="05103E"/>
              </a:solidFill>
              <a:latin typeface="Times New Roman"/>
              <a:ea typeface="+mn-lt"/>
              <a:cs typeface="Times New Roman"/>
            </a:endParaRPr>
          </a:p>
          <a:p>
            <a:pPr marL="0" indent="0">
              <a:lnSpc>
                <a:spcPct val="120000"/>
              </a:lnSpc>
              <a:buNone/>
            </a:pPr>
            <a:r>
              <a:rPr lang="en-US" sz="800" b="1" err="1">
                <a:ea typeface="+mn-lt"/>
                <a:cs typeface="+mn-lt"/>
              </a:rPr>
              <a:t>Economie</a:t>
            </a:r>
            <a:r>
              <a:rPr lang="en-US" sz="800" b="1">
                <a:ea typeface="+mn-lt"/>
                <a:cs typeface="+mn-lt"/>
              </a:rPr>
              <a:t> </a:t>
            </a:r>
            <a:r>
              <a:rPr lang="en-US" sz="800" b="1" err="1">
                <a:ea typeface="+mn-lt"/>
                <a:cs typeface="+mn-lt"/>
              </a:rPr>
              <a:t>en</a:t>
            </a:r>
            <a:r>
              <a:rPr lang="en-US" sz="800" b="1">
                <a:ea typeface="+mn-lt"/>
                <a:cs typeface="+mn-lt"/>
              </a:rPr>
              <a:t> </a:t>
            </a:r>
            <a:r>
              <a:rPr lang="en-US" sz="800" b="1" err="1">
                <a:ea typeface="+mn-lt"/>
                <a:cs typeface="+mn-lt"/>
              </a:rPr>
              <a:t>omgeving</a:t>
            </a:r>
            <a:endParaRPr lang="en-US" sz="800" b="1">
              <a:ea typeface="+mn-lt"/>
              <a:cs typeface="+mn-lt"/>
            </a:endParaRPr>
          </a:p>
          <a:p>
            <a:pPr>
              <a:lnSpc>
                <a:spcPct val="120000"/>
              </a:lnSpc>
              <a:buFont typeface="Calibri" panose="020B0604020202020204" pitchFamily="34" charset="0"/>
              <a:buChar char="-"/>
            </a:pPr>
            <a:r>
              <a:rPr lang="en-US" sz="800" err="1">
                <a:ea typeface="+mn-lt"/>
                <a:cs typeface="+mn-lt"/>
              </a:rPr>
              <a:t>Centraal</a:t>
            </a:r>
            <a:r>
              <a:rPr lang="en-US" sz="800">
                <a:ea typeface="+mn-lt"/>
                <a:cs typeface="+mn-lt"/>
              </a:rPr>
              <a:t> Bureau </a:t>
            </a:r>
            <a:r>
              <a:rPr lang="en-US" sz="800" err="1">
                <a:ea typeface="+mn-lt"/>
                <a:cs typeface="+mn-lt"/>
              </a:rPr>
              <a:t>voor</a:t>
            </a:r>
            <a:r>
              <a:rPr lang="en-US" sz="800">
                <a:ea typeface="+mn-lt"/>
                <a:cs typeface="+mn-lt"/>
              </a:rPr>
              <a:t> de </a:t>
            </a:r>
            <a:r>
              <a:rPr lang="en-US" sz="800" err="1">
                <a:ea typeface="+mn-lt"/>
                <a:cs typeface="+mn-lt"/>
              </a:rPr>
              <a:t>Statistiek</a:t>
            </a:r>
            <a:r>
              <a:rPr lang="en-US" sz="800">
                <a:ea typeface="+mn-lt"/>
                <a:cs typeface="+mn-lt"/>
              </a:rPr>
              <a:t>. (2024, 1 </a:t>
            </a:r>
            <a:r>
              <a:rPr lang="en-US" sz="800" err="1">
                <a:ea typeface="+mn-lt"/>
                <a:cs typeface="+mn-lt"/>
              </a:rPr>
              <a:t>november</a:t>
            </a:r>
            <a:r>
              <a:rPr lang="en-US" sz="800">
                <a:ea typeface="+mn-lt"/>
                <a:cs typeface="+mn-lt"/>
              </a:rPr>
              <a:t>). </a:t>
            </a:r>
            <a:r>
              <a:rPr lang="en-US" sz="800" i="1" err="1">
                <a:ea typeface="+mn-lt"/>
                <a:cs typeface="+mn-lt"/>
              </a:rPr>
              <a:t>Financieel</a:t>
            </a:r>
            <a:r>
              <a:rPr lang="en-US" sz="800" i="1">
                <a:ea typeface="+mn-lt"/>
                <a:cs typeface="+mn-lt"/>
              </a:rPr>
              <a:t> </a:t>
            </a:r>
            <a:r>
              <a:rPr lang="en-US" sz="800" i="1" err="1">
                <a:ea typeface="+mn-lt"/>
                <a:cs typeface="+mn-lt"/>
              </a:rPr>
              <a:t>risico</a:t>
            </a:r>
            <a:r>
              <a:rPr lang="en-US" sz="800" i="1">
                <a:ea typeface="+mn-lt"/>
                <a:cs typeface="+mn-lt"/>
              </a:rPr>
              <a:t> </a:t>
            </a:r>
            <a:r>
              <a:rPr lang="en-US" sz="800" i="1" err="1">
                <a:ea typeface="+mn-lt"/>
                <a:cs typeface="+mn-lt"/>
              </a:rPr>
              <a:t>hypotheekschuld</a:t>
            </a:r>
            <a:r>
              <a:rPr lang="en-US" sz="800" i="1">
                <a:ea typeface="+mn-lt"/>
                <a:cs typeface="+mn-lt"/>
              </a:rPr>
              <a:t>; </a:t>
            </a:r>
            <a:r>
              <a:rPr lang="en-US" sz="800" i="1" err="1">
                <a:ea typeface="+mn-lt"/>
                <a:cs typeface="+mn-lt"/>
              </a:rPr>
              <a:t>eigenwoningbezitters</a:t>
            </a:r>
            <a:r>
              <a:rPr lang="en-US" sz="800">
                <a:ea typeface="+mn-lt"/>
                <a:cs typeface="+mn-lt"/>
              </a:rPr>
              <a:t>. CBS.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6"/>
              </a:rPr>
              <a:t>https://opendata.cbs.nl/</a:t>
            </a:r>
            <a:endParaRPr lang="en-US" sz="800">
              <a:ea typeface="+mn-lt"/>
              <a:cs typeface="+mn-lt"/>
            </a:endParaRPr>
          </a:p>
          <a:p>
            <a:pPr>
              <a:lnSpc>
                <a:spcPct val="120000"/>
              </a:lnSpc>
              <a:buFont typeface="Calibri" panose="020B0604020202020204" pitchFamily="34" charset="0"/>
              <a:buChar char="-"/>
            </a:pPr>
            <a:r>
              <a:rPr lang="en-US" sz="800">
                <a:ea typeface="+mn-lt"/>
                <a:cs typeface="+mn-lt"/>
              </a:rPr>
              <a:t>Nederlandse Vereniging van Banken. (</a:t>
            </a:r>
            <a:r>
              <a:rPr lang="en-US" sz="800" err="1">
                <a:ea typeface="+mn-lt"/>
                <a:cs typeface="+mn-lt"/>
              </a:rPr>
              <a:t>z.j.</a:t>
            </a:r>
            <a:r>
              <a:rPr lang="en-US" sz="800">
                <a:ea typeface="+mn-lt"/>
                <a:cs typeface="+mn-lt"/>
              </a:rPr>
              <a:t>). </a:t>
            </a:r>
            <a:r>
              <a:rPr lang="en-US" sz="800" i="1" err="1">
                <a:ea typeface="+mn-lt"/>
                <a:cs typeface="+mn-lt"/>
              </a:rPr>
              <a:t>Wonen</a:t>
            </a:r>
            <a:r>
              <a:rPr lang="en-US" sz="800" i="1">
                <a:ea typeface="+mn-lt"/>
                <a:cs typeface="+mn-lt"/>
              </a:rPr>
              <a:t> – </a:t>
            </a:r>
            <a:r>
              <a:rPr lang="en-US" sz="800" i="1" err="1">
                <a:ea typeface="+mn-lt"/>
                <a:cs typeface="+mn-lt"/>
              </a:rPr>
              <a:t>hypotheekschuld</a:t>
            </a:r>
            <a:r>
              <a:rPr lang="en-US" sz="800" i="1">
                <a:ea typeface="+mn-lt"/>
                <a:cs typeface="+mn-lt"/>
              </a:rPr>
              <a:t> &amp; </a:t>
            </a:r>
            <a:r>
              <a:rPr lang="en-US" sz="800" i="1" err="1">
                <a:ea typeface="+mn-lt"/>
                <a:cs typeface="+mn-lt"/>
              </a:rPr>
              <a:t>bancaire</a:t>
            </a:r>
            <a:r>
              <a:rPr lang="en-US" sz="800" i="1">
                <a:ea typeface="+mn-lt"/>
                <a:cs typeface="+mn-lt"/>
              </a:rPr>
              <a:t> </a:t>
            </a:r>
            <a:r>
              <a:rPr lang="en-US" sz="800" i="1" err="1">
                <a:ea typeface="+mn-lt"/>
                <a:cs typeface="+mn-lt"/>
              </a:rPr>
              <a:t>hypotheekschuld</a:t>
            </a:r>
            <a:r>
              <a:rPr lang="en-US" sz="800">
                <a:ea typeface="+mn-lt"/>
                <a:cs typeface="+mn-lt"/>
              </a:rPr>
              <a:t>. Bank in </a:t>
            </a:r>
            <a:r>
              <a:rPr lang="en-US" sz="800" err="1">
                <a:ea typeface="+mn-lt"/>
                <a:cs typeface="+mn-lt"/>
              </a:rPr>
              <a:t>Beeld</a:t>
            </a:r>
            <a:r>
              <a:rPr lang="en-US" sz="800">
                <a:ea typeface="+mn-lt"/>
                <a:cs typeface="+mn-lt"/>
              </a:rPr>
              <a:t> / NVB.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7"/>
              </a:rPr>
              <a:t>https://www.bankinbeeld.nl/thema/wonen/</a:t>
            </a:r>
            <a:endParaRPr lang="en-US" sz="800">
              <a:ea typeface="+mn-lt"/>
              <a:cs typeface="+mn-lt"/>
            </a:endParaRPr>
          </a:p>
          <a:p>
            <a:pPr>
              <a:lnSpc>
                <a:spcPct val="120000"/>
              </a:lnSpc>
              <a:buFont typeface="Calibri" panose="020B0604020202020204" pitchFamily="34" charset="0"/>
              <a:buChar char="-"/>
            </a:pPr>
            <a:r>
              <a:rPr lang="en-US" sz="800">
                <a:ea typeface="+mn-lt"/>
                <a:cs typeface="+mn-lt"/>
              </a:rPr>
              <a:t>De </a:t>
            </a:r>
            <a:r>
              <a:rPr lang="en-US" sz="800" err="1">
                <a:ea typeface="+mn-lt"/>
                <a:cs typeface="+mn-lt"/>
              </a:rPr>
              <a:t>Hypotheker</a:t>
            </a:r>
            <a:r>
              <a:rPr lang="en-US" sz="800">
                <a:ea typeface="+mn-lt"/>
                <a:cs typeface="+mn-lt"/>
              </a:rPr>
              <a:t>. (2025, 4 </a:t>
            </a:r>
            <a:r>
              <a:rPr lang="en-US" sz="800" err="1">
                <a:ea typeface="+mn-lt"/>
                <a:cs typeface="+mn-lt"/>
              </a:rPr>
              <a:t>maart</a:t>
            </a:r>
            <a:r>
              <a:rPr lang="en-US" sz="800">
                <a:ea typeface="+mn-lt"/>
                <a:cs typeface="+mn-lt"/>
              </a:rPr>
              <a:t>). </a:t>
            </a:r>
            <a:r>
              <a:rPr lang="en-US" sz="800" i="1">
                <a:ea typeface="+mn-lt"/>
                <a:cs typeface="+mn-lt"/>
              </a:rPr>
              <a:t>In 2025 </a:t>
            </a:r>
            <a:r>
              <a:rPr lang="en-US" sz="800" i="1" err="1">
                <a:ea typeface="+mn-lt"/>
                <a:cs typeface="+mn-lt"/>
              </a:rPr>
              <a:t>sterke</a:t>
            </a:r>
            <a:r>
              <a:rPr lang="en-US" sz="800" i="1">
                <a:ea typeface="+mn-lt"/>
                <a:cs typeface="+mn-lt"/>
              </a:rPr>
              <a:t> </a:t>
            </a:r>
            <a:r>
              <a:rPr lang="en-US" sz="800" i="1" err="1">
                <a:ea typeface="+mn-lt"/>
                <a:cs typeface="+mn-lt"/>
              </a:rPr>
              <a:t>groei</a:t>
            </a:r>
            <a:r>
              <a:rPr lang="en-US" sz="800" i="1">
                <a:ea typeface="+mn-lt"/>
                <a:cs typeface="+mn-lt"/>
              </a:rPr>
              <a:t> starters op </a:t>
            </a:r>
            <a:r>
              <a:rPr lang="en-US" sz="800" i="1" err="1">
                <a:ea typeface="+mn-lt"/>
                <a:cs typeface="+mn-lt"/>
              </a:rPr>
              <a:t>woningmarkt</a:t>
            </a:r>
            <a:r>
              <a:rPr lang="en-US" sz="800" i="1">
                <a:ea typeface="+mn-lt"/>
                <a:cs typeface="+mn-lt"/>
              </a:rPr>
              <a:t> </a:t>
            </a:r>
            <a:r>
              <a:rPr lang="en-US" sz="800" i="1" err="1">
                <a:ea typeface="+mn-lt"/>
                <a:cs typeface="+mn-lt"/>
              </a:rPr>
              <a:t>ondanks</a:t>
            </a:r>
            <a:r>
              <a:rPr lang="en-US" sz="800" i="1">
                <a:ea typeface="+mn-lt"/>
                <a:cs typeface="+mn-lt"/>
              </a:rPr>
              <a:t> </a:t>
            </a:r>
            <a:r>
              <a:rPr lang="en-US" sz="800" i="1" err="1">
                <a:ea typeface="+mn-lt"/>
                <a:cs typeface="+mn-lt"/>
              </a:rPr>
              <a:t>negatief</a:t>
            </a:r>
            <a:r>
              <a:rPr lang="en-US" sz="800" i="1">
                <a:ea typeface="+mn-lt"/>
                <a:cs typeface="+mn-lt"/>
              </a:rPr>
              <a:t> sentiment aspirant-</a:t>
            </a:r>
            <a:r>
              <a:rPr lang="en-US" sz="800" i="1" err="1">
                <a:ea typeface="+mn-lt"/>
                <a:cs typeface="+mn-lt"/>
              </a:rPr>
              <a:t>kopers</a:t>
            </a:r>
            <a:r>
              <a:rPr lang="en-US" sz="800">
                <a:ea typeface="+mn-lt"/>
                <a:cs typeface="+mn-lt"/>
              </a:rPr>
              <a:t>. De </a:t>
            </a:r>
            <a:r>
              <a:rPr lang="en-US" sz="800" err="1">
                <a:ea typeface="+mn-lt"/>
                <a:cs typeface="+mn-lt"/>
              </a:rPr>
              <a:t>Hypotheker</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8"/>
              </a:rPr>
              <a:t>https://www.hypotheker.nl/actueel/persberichten/in-2025-sterke-groei-starters-op-woningmarkt-ondanks-negatief-sentiment-aspirant-kopers/</a:t>
            </a:r>
          </a:p>
          <a:p>
            <a:pPr>
              <a:lnSpc>
                <a:spcPct val="120000"/>
              </a:lnSpc>
              <a:buFont typeface="Calibri" panose="020B0604020202020204" pitchFamily="34" charset="0"/>
              <a:buChar char="-"/>
            </a:pPr>
            <a:r>
              <a:rPr lang="en-US" sz="800" err="1">
                <a:ea typeface="+mn-lt"/>
                <a:cs typeface="+mn-lt"/>
              </a:rPr>
              <a:t>HypotheekVisie</a:t>
            </a:r>
            <a:r>
              <a:rPr lang="en-US" sz="800">
                <a:ea typeface="+mn-lt"/>
                <a:cs typeface="+mn-lt"/>
              </a:rPr>
              <a:t>. (2025, 22 </a:t>
            </a:r>
            <a:r>
              <a:rPr lang="en-US" sz="800" err="1">
                <a:ea typeface="+mn-lt"/>
                <a:cs typeface="+mn-lt"/>
              </a:rPr>
              <a:t>juli</a:t>
            </a:r>
            <a:r>
              <a:rPr lang="en-US" sz="800">
                <a:ea typeface="+mn-lt"/>
                <a:cs typeface="+mn-lt"/>
              </a:rPr>
              <a:t>). </a:t>
            </a:r>
            <a:r>
              <a:rPr lang="en-US" sz="800" i="1" err="1">
                <a:ea typeface="+mn-lt"/>
                <a:cs typeface="+mn-lt"/>
              </a:rPr>
              <a:t>Hypotheekmarkt</a:t>
            </a:r>
            <a:r>
              <a:rPr lang="en-US" sz="800" i="1">
                <a:ea typeface="+mn-lt"/>
                <a:cs typeface="+mn-lt"/>
              </a:rPr>
              <a:t> </a:t>
            </a:r>
            <a:r>
              <a:rPr lang="en-US" sz="800" i="1" err="1">
                <a:ea typeface="+mn-lt"/>
                <a:cs typeface="+mn-lt"/>
              </a:rPr>
              <a:t>blijft</a:t>
            </a:r>
            <a:r>
              <a:rPr lang="en-US" sz="800" i="1">
                <a:ea typeface="+mn-lt"/>
                <a:cs typeface="+mn-lt"/>
              </a:rPr>
              <a:t> </a:t>
            </a:r>
            <a:r>
              <a:rPr lang="en-US" sz="800" i="1" err="1">
                <a:ea typeface="+mn-lt"/>
                <a:cs typeface="+mn-lt"/>
              </a:rPr>
              <a:t>groeien</a:t>
            </a:r>
            <a:r>
              <a:rPr lang="en-US" sz="800" i="1">
                <a:ea typeface="+mn-lt"/>
                <a:cs typeface="+mn-lt"/>
              </a:rPr>
              <a:t>: </a:t>
            </a:r>
            <a:r>
              <a:rPr lang="en-US" sz="800" i="1" err="1">
                <a:ea typeface="+mn-lt"/>
                <a:cs typeface="+mn-lt"/>
              </a:rPr>
              <a:t>stijging</a:t>
            </a:r>
            <a:r>
              <a:rPr lang="en-US" sz="800" i="1">
                <a:ea typeface="+mn-lt"/>
                <a:cs typeface="+mn-lt"/>
              </a:rPr>
              <a:t> </a:t>
            </a:r>
            <a:r>
              <a:rPr lang="en-US" sz="800" i="1" err="1">
                <a:ea typeface="+mn-lt"/>
                <a:cs typeface="+mn-lt"/>
              </a:rPr>
              <a:t>aanvragen</a:t>
            </a:r>
            <a:r>
              <a:rPr lang="en-US" sz="800" i="1">
                <a:ea typeface="+mn-lt"/>
                <a:cs typeface="+mn-lt"/>
              </a:rPr>
              <a:t> in </a:t>
            </a:r>
            <a:r>
              <a:rPr lang="en-US" sz="800" i="1" err="1">
                <a:ea typeface="+mn-lt"/>
                <a:cs typeface="+mn-lt"/>
              </a:rPr>
              <a:t>grote</a:t>
            </a:r>
            <a:r>
              <a:rPr lang="en-US" sz="800" i="1">
                <a:ea typeface="+mn-lt"/>
                <a:cs typeface="+mn-lt"/>
              </a:rPr>
              <a:t> </a:t>
            </a:r>
            <a:r>
              <a:rPr lang="en-US" sz="800" i="1" err="1">
                <a:ea typeface="+mn-lt"/>
                <a:cs typeface="+mn-lt"/>
              </a:rPr>
              <a:t>steden</a:t>
            </a:r>
            <a:r>
              <a:rPr lang="en-US" sz="800" i="1">
                <a:ea typeface="+mn-lt"/>
                <a:cs typeface="+mn-lt"/>
              </a:rPr>
              <a:t> </a:t>
            </a:r>
            <a:r>
              <a:rPr lang="en-US" sz="800" i="1" err="1">
                <a:ea typeface="+mn-lt"/>
                <a:cs typeface="+mn-lt"/>
              </a:rPr>
              <a:t>en</a:t>
            </a:r>
            <a:r>
              <a:rPr lang="en-US" sz="800" i="1">
                <a:ea typeface="+mn-lt"/>
                <a:cs typeface="+mn-lt"/>
              </a:rPr>
              <a:t> </a:t>
            </a:r>
            <a:r>
              <a:rPr lang="en-US" sz="800" i="1" err="1">
                <a:ea typeface="+mn-lt"/>
                <a:cs typeface="+mn-lt"/>
              </a:rPr>
              <a:t>meer</a:t>
            </a:r>
            <a:r>
              <a:rPr lang="en-US" sz="800" i="1">
                <a:ea typeface="+mn-lt"/>
                <a:cs typeface="+mn-lt"/>
              </a:rPr>
              <a:t> </a:t>
            </a:r>
            <a:r>
              <a:rPr lang="en-US" sz="800" i="1" err="1">
                <a:ea typeface="+mn-lt"/>
                <a:cs typeface="+mn-lt"/>
              </a:rPr>
              <a:t>ruimte</a:t>
            </a:r>
            <a:r>
              <a:rPr lang="en-US" sz="800" i="1">
                <a:ea typeface="+mn-lt"/>
                <a:cs typeface="+mn-lt"/>
              </a:rPr>
              <a:t> </a:t>
            </a:r>
            <a:r>
              <a:rPr lang="en-US" sz="800" i="1" err="1">
                <a:ea typeface="+mn-lt"/>
                <a:cs typeface="+mn-lt"/>
              </a:rPr>
              <a:t>voor</a:t>
            </a:r>
            <a:r>
              <a:rPr lang="en-US" sz="800" i="1">
                <a:ea typeface="+mn-lt"/>
                <a:cs typeface="+mn-lt"/>
              </a:rPr>
              <a:t> starters </a:t>
            </a:r>
            <a:r>
              <a:rPr lang="en-US" sz="800" i="1" err="1">
                <a:ea typeface="+mn-lt"/>
                <a:cs typeface="+mn-lt"/>
              </a:rPr>
              <a:t>en</a:t>
            </a:r>
            <a:r>
              <a:rPr lang="en-US" sz="800" i="1">
                <a:ea typeface="+mn-lt"/>
                <a:cs typeface="+mn-lt"/>
              </a:rPr>
              <a:t> </a:t>
            </a:r>
            <a:r>
              <a:rPr lang="en-US" sz="800" i="1" err="1">
                <a:ea typeface="+mn-lt"/>
                <a:cs typeface="+mn-lt"/>
              </a:rPr>
              <a:t>doorstromers</a:t>
            </a:r>
            <a:r>
              <a:rPr lang="en-US" sz="800">
                <a:ea typeface="+mn-lt"/>
                <a:cs typeface="+mn-lt"/>
              </a:rPr>
              <a:t>. </a:t>
            </a:r>
            <a:r>
              <a:rPr lang="en-US" sz="800" err="1">
                <a:ea typeface="+mn-lt"/>
                <a:cs typeface="+mn-lt"/>
              </a:rPr>
              <a:t>HypotheekVisie</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9"/>
              </a:rPr>
              <a:t>https://hypotheekvisie.nl/nieuws/stijging-aanvragen-hypotheek-koopwoning-starters</a:t>
            </a:r>
          </a:p>
          <a:p>
            <a:pPr marL="0" indent="0">
              <a:lnSpc>
                <a:spcPct val="120000"/>
              </a:lnSpc>
              <a:buNone/>
            </a:pPr>
            <a:r>
              <a:rPr lang="en-US" sz="800" b="1" err="1">
                <a:ea typeface="+mn-lt"/>
                <a:cs typeface="+mn-lt"/>
              </a:rPr>
              <a:t>Concurrentie</a:t>
            </a:r>
            <a:endParaRPr lang="en-US" sz="800" b="1">
              <a:ea typeface="+mn-lt"/>
              <a:cs typeface="+mn-lt"/>
            </a:endParaRPr>
          </a:p>
          <a:p>
            <a:pPr>
              <a:lnSpc>
                <a:spcPct val="120000"/>
              </a:lnSpc>
              <a:buFont typeface="Calibri" panose="020B0604020202020204" pitchFamily="34" charset="0"/>
              <a:buChar char="-"/>
            </a:pPr>
            <a:r>
              <a:rPr lang="en-US" sz="800">
                <a:ea typeface="+mn-lt"/>
                <a:cs typeface="+mn-lt"/>
              </a:rPr>
              <a:t>ABN AMRO. (</a:t>
            </a:r>
            <a:r>
              <a:rPr lang="en-US" sz="800" err="1">
                <a:ea typeface="+mn-lt"/>
                <a:cs typeface="+mn-lt"/>
              </a:rPr>
              <a:t>z.j.</a:t>
            </a:r>
            <a:r>
              <a:rPr lang="en-US" sz="800">
                <a:ea typeface="+mn-lt"/>
                <a:cs typeface="+mn-lt"/>
              </a:rPr>
              <a:t>). </a:t>
            </a:r>
            <a:r>
              <a:rPr lang="en-US" sz="800" i="1">
                <a:ea typeface="+mn-lt"/>
                <a:cs typeface="+mn-lt"/>
              </a:rPr>
              <a:t>Trends &amp; </a:t>
            </a:r>
            <a:r>
              <a:rPr lang="en-US" sz="800" i="1" err="1">
                <a:ea typeface="+mn-lt"/>
                <a:cs typeface="+mn-lt"/>
              </a:rPr>
              <a:t>ontwikkelingen</a:t>
            </a:r>
            <a:r>
              <a:rPr lang="en-US" sz="800" i="1">
                <a:ea typeface="+mn-lt"/>
                <a:cs typeface="+mn-lt"/>
              </a:rPr>
              <a:t> in </a:t>
            </a:r>
            <a:r>
              <a:rPr lang="en-US" sz="800" i="1" err="1">
                <a:ea typeface="+mn-lt"/>
                <a:cs typeface="+mn-lt"/>
              </a:rPr>
              <a:t>duurzaam</a:t>
            </a:r>
            <a:r>
              <a:rPr lang="en-US" sz="800" i="1">
                <a:ea typeface="+mn-lt"/>
                <a:cs typeface="+mn-lt"/>
              </a:rPr>
              <a:t> </a:t>
            </a:r>
            <a:r>
              <a:rPr lang="en-US" sz="800" i="1" err="1">
                <a:ea typeface="+mn-lt"/>
                <a:cs typeface="+mn-lt"/>
              </a:rPr>
              <a:t>beleggen</a:t>
            </a:r>
            <a:r>
              <a:rPr lang="en-US" sz="800">
                <a:ea typeface="+mn-lt"/>
                <a:cs typeface="+mn-lt"/>
              </a:rPr>
              <a:t>. ESG </a:t>
            </a:r>
            <a:r>
              <a:rPr lang="en-US" sz="800" err="1">
                <a:ea typeface="+mn-lt"/>
                <a:cs typeface="+mn-lt"/>
              </a:rPr>
              <a:t>Carrière</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10"/>
              </a:rPr>
              <a:t>https://www.esgcarriere.nl/artikel/trends-en-ontwikkelingen-in-duurzaam-beleggen</a:t>
            </a:r>
          </a:p>
          <a:p>
            <a:pPr>
              <a:lnSpc>
                <a:spcPct val="120000"/>
              </a:lnSpc>
              <a:buFont typeface="Calibri" panose="020B0604020202020204" pitchFamily="34" charset="0"/>
              <a:buChar char="-"/>
            </a:pPr>
            <a:r>
              <a:rPr lang="en-US" sz="800">
                <a:ea typeface="+mn-lt"/>
                <a:cs typeface="+mn-lt"/>
              </a:rPr>
              <a:t>Vereniging van </a:t>
            </a:r>
            <a:r>
              <a:rPr lang="en-US" sz="800" err="1">
                <a:ea typeface="+mn-lt"/>
                <a:cs typeface="+mn-lt"/>
              </a:rPr>
              <a:t>Beleggers</a:t>
            </a:r>
            <a:r>
              <a:rPr lang="en-US" sz="800">
                <a:ea typeface="+mn-lt"/>
                <a:cs typeface="+mn-lt"/>
              </a:rPr>
              <a:t> </a:t>
            </a:r>
            <a:r>
              <a:rPr lang="en-US" sz="800" err="1">
                <a:ea typeface="+mn-lt"/>
                <a:cs typeface="+mn-lt"/>
              </a:rPr>
              <a:t>voor</a:t>
            </a:r>
            <a:r>
              <a:rPr lang="en-US" sz="800">
                <a:ea typeface="+mn-lt"/>
                <a:cs typeface="+mn-lt"/>
              </a:rPr>
              <a:t> </a:t>
            </a:r>
            <a:r>
              <a:rPr lang="en-US" sz="800" err="1">
                <a:ea typeface="+mn-lt"/>
                <a:cs typeface="+mn-lt"/>
              </a:rPr>
              <a:t>Duurzame</a:t>
            </a:r>
            <a:r>
              <a:rPr lang="en-US" sz="800">
                <a:ea typeface="+mn-lt"/>
                <a:cs typeface="+mn-lt"/>
              </a:rPr>
              <a:t> </a:t>
            </a:r>
            <a:r>
              <a:rPr lang="en-US" sz="800" err="1">
                <a:ea typeface="+mn-lt"/>
                <a:cs typeface="+mn-lt"/>
              </a:rPr>
              <a:t>Ontwikkeling</a:t>
            </a:r>
            <a:r>
              <a:rPr lang="en-US" sz="800">
                <a:ea typeface="+mn-lt"/>
                <a:cs typeface="+mn-lt"/>
              </a:rPr>
              <a:t>. (2025, </a:t>
            </a:r>
            <a:r>
              <a:rPr lang="en-US" sz="800" err="1">
                <a:ea typeface="+mn-lt"/>
                <a:cs typeface="+mn-lt"/>
              </a:rPr>
              <a:t>mei</a:t>
            </a:r>
            <a:r>
              <a:rPr lang="en-US" sz="800">
                <a:ea typeface="+mn-lt"/>
                <a:cs typeface="+mn-lt"/>
              </a:rPr>
              <a:t>). </a:t>
            </a:r>
            <a:r>
              <a:rPr lang="en-US" sz="800" i="1" err="1">
                <a:ea typeface="+mn-lt"/>
                <a:cs typeface="+mn-lt"/>
              </a:rPr>
              <a:t>Duurzaam</a:t>
            </a:r>
            <a:r>
              <a:rPr lang="en-US" sz="800" i="1">
                <a:ea typeface="+mn-lt"/>
                <a:cs typeface="+mn-lt"/>
              </a:rPr>
              <a:t> </a:t>
            </a:r>
            <a:r>
              <a:rPr lang="en-US" sz="800" i="1" err="1">
                <a:ea typeface="+mn-lt"/>
                <a:cs typeface="+mn-lt"/>
              </a:rPr>
              <a:t>beleggen</a:t>
            </a:r>
            <a:r>
              <a:rPr lang="en-US" sz="800" i="1">
                <a:ea typeface="+mn-lt"/>
                <a:cs typeface="+mn-lt"/>
              </a:rPr>
              <a:t> </a:t>
            </a:r>
            <a:r>
              <a:rPr lang="en-US" sz="800" i="1" err="1">
                <a:ea typeface="+mn-lt"/>
                <a:cs typeface="+mn-lt"/>
              </a:rPr>
              <a:t>voor</a:t>
            </a:r>
            <a:r>
              <a:rPr lang="en-US" sz="800" i="1">
                <a:ea typeface="+mn-lt"/>
                <a:cs typeface="+mn-lt"/>
              </a:rPr>
              <a:t> </a:t>
            </a:r>
            <a:r>
              <a:rPr lang="en-US" sz="800" i="1" err="1">
                <a:ea typeface="+mn-lt"/>
                <a:cs typeface="+mn-lt"/>
              </a:rPr>
              <a:t>particulieren</a:t>
            </a:r>
            <a:r>
              <a:rPr lang="en-US" sz="800" i="1">
                <a:ea typeface="+mn-lt"/>
                <a:cs typeface="+mn-lt"/>
              </a:rPr>
              <a:t> </a:t>
            </a:r>
            <a:r>
              <a:rPr lang="en-US" sz="800" i="1" err="1">
                <a:ea typeface="+mn-lt"/>
                <a:cs typeface="+mn-lt"/>
              </a:rPr>
              <a:t>bij</a:t>
            </a:r>
            <a:r>
              <a:rPr lang="en-US" sz="800" i="1">
                <a:ea typeface="+mn-lt"/>
                <a:cs typeface="+mn-lt"/>
              </a:rPr>
              <a:t> </a:t>
            </a:r>
            <a:r>
              <a:rPr lang="en-US" sz="800" i="1" err="1">
                <a:ea typeface="+mn-lt"/>
                <a:cs typeface="+mn-lt"/>
              </a:rPr>
              <a:t>banken</a:t>
            </a:r>
            <a:r>
              <a:rPr lang="en-US" sz="800" i="1">
                <a:ea typeface="+mn-lt"/>
                <a:cs typeface="+mn-lt"/>
              </a:rPr>
              <a:t> 2025</a:t>
            </a:r>
            <a:r>
              <a:rPr lang="en-US" sz="800">
                <a:ea typeface="+mn-lt"/>
                <a:cs typeface="+mn-lt"/>
              </a:rPr>
              <a:t>. VBDO.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11"/>
              </a:rPr>
              <a:t>https://www.vbdo.nl/wp-content/uploads/2025/05/Duurzaam-Beleggen-voor-Particulieren-bij-Banken-2025-def.pdf</a:t>
            </a:r>
            <a:endParaRPr lang="en-US" sz="800">
              <a:ea typeface="Calibri" panose="020F0502020204030204"/>
              <a:cs typeface="Calibri" panose="020F0502020204030204"/>
              <a:hlinkClick r:id="rId11"/>
            </a:endParaRPr>
          </a:p>
        </p:txBody>
      </p:sp>
      <p:sp>
        <p:nvSpPr>
          <p:cNvPr id="6" name="Content Placeholder 2">
            <a:extLst>
              <a:ext uri="{FF2B5EF4-FFF2-40B4-BE49-F238E27FC236}">
                <a16:creationId xmlns:a16="http://schemas.microsoft.com/office/drawing/2014/main" id="{F1F871AB-E902-93C5-7270-4465EC44F57B}"/>
              </a:ext>
            </a:extLst>
          </p:cNvPr>
          <p:cNvSpPr txBox="1">
            <a:spLocks/>
          </p:cNvSpPr>
          <p:nvPr/>
        </p:nvSpPr>
        <p:spPr>
          <a:xfrm>
            <a:off x="5872282" y="329473"/>
            <a:ext cx="6107070" cy="544755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sz="800" b="1" err="1"/>
              <a:t>Klantbehoeften</a:t>
            </a:r>
            <a:endParaRPr lang="en-US" sz="800" b="1">
              <a:ea typeface="Calibri"/>
              <a:cs typeface="Calibri"/>
            </a:endParaRPr>
          </a:p>
          <a:p>
            <a:pPr>
              <a:buFont typeface="Calibri"/>
              <a:buChar char="-"/>
            </a:pPr>
            <a:r>
              <a:rPr lang="en-US" sz="800" err="1">
                <a:ea typeface="+mn-lt"/>
                <a:cs typeface="+mn-lt"/>
              </a:rPr>
              <a:t>Nibud</a:t>
            </a:r>
            <a:r>
              <a:rPr lang="en-US" sz="800">
                <a:ea typeface="+mn-lt"/>
                <a:cs typeface="+mn-lt"/>
              </a:rPr>
              <a:t>. (2021). </a:t>
            </a:r>
            <a:r>
              <a:rPr lang="en-US" sz="800" i="1">
                <a:ea typeface="+mn-lt"/>
                <a:cs typeface="+mn-lt"/>
              </a:rPr>
              <a:t>Rapport </a:t>
            </a:r>
            <a:r>
              <a:rPr lang="en-US" sz="800" i="1" err="1">
                <a:ea typeface="+mn-lt"/>
                <a:cs typeface="+mn-lt"/>
              </a:rPr>
              <a:t>jongvolwassenen</a:t>
            </a:r>
            <a:r>
              <a:rPr lang="en-US" sz="800" i="1">
                <a:ea typeface="+mn-lt"/>
                <a:cs typeface="+mn-lt"/>
              </a:rPr>
              <a:t> </a:t>
            </a:r>
            <a:r>
              <a:rPr lang="en-US" sz="800" i="1" err="1">
                <a:ea typeface="+mn-lt"/>
                <a:cs typeface="+mn-lt"/>
              </a:rPr>
              <a:t>en</a:t>
            </a:r>
            <a:r>
              <a:rPr lang="en-US" sz="800" i="1">
                <a:ea typeface="+mn-lt"/>
                <a:cs typeface="+mn-lt"/>
              </a:rPr>
              <a:t> </a:t>
            </a:r>
            <a:r>
              <a:rPr lang="en-US" sz="800" i="1" err="1">
                <a:ea typeface="+mn-lt"/>
                <a:cs typeface="+mn-lt"/>
              </a:rPr>
              <a:t>beleggen</a:t>
            </a:r>
            <a:r>
              <a:rPr lang="en-US" sz="800" i="1">
                <a:ea typeface="+mn-lt"/>
                <a:cs typeface="+mn-lt"/>
              </a:rPr>
              <a:t> 2021</a:t>
            </a:r>
            <a:r>
              <a:rPr lang="en-US" sz="800">
                <a:ea typeface="+mn-lt"/>
                <a:cs typeface="+mn-lt"/>
              </a:rPr>
              <a:t>.</a:t>
            </a:r>
            <a:br>
              <a:rPr lang="en-US" sz="800">
                <a:ea typeface="+mn-lt"/>
                <a:cs typeface="+mn-lt"/>
              </a:rPr>
            </a:br>
            <a:r>
              <a:rPr lang="en-US" sz="800">
                <a:ea typeface="+mn-lt"/>
                <a:cs typeface="+mn-lt"/>
              </a:rPr>
              <a:t> ➝ </a:t>
            </a:r>
            <a:r>
              <a:rPr lang="en-US" sz="800" err="1">
                <a:ea typeface="+mn-lt"/>
                <a:cs typeface="+mn-lt"/>
              </a:rPr>
              <a:t>Jongeren</a:t>
            </a:r>
            <a:r>
              <a:rPr lang="en-US" sz="800">
                <a:ea typeface="+mn-lt"/>
                <a:cs typeface="+mn-lt"/>
              </a:rPr>
              <a:t> </a:t>
            </a:r>
            <a:r>
              <a:rPr lang="en-US" sz="800" err="1">
                <a:ea typeface="+mn-lt"/>
                <a:cs typeface="+mn-lt"/>
              </a:rPr>
              <a:t>zoeken</a:t>
            </a:r>
            <a:r>
              <a:rPr lang="en-US" sz="800">
                <a:ea typeface="+mn-lt"/>
                <a:cs typeface="+mn-lt"/>
              </a:rPr>
              <a:t> </a:t>
            </a:r>
            <a:r>
              <a:rPr lang="en-US" sz="800" err="1">
                <a:ea typeface="+mn-lt"/>
                <a:cs typeface="+mn-lt"/>
              </a:rPr>
              <a:t>vermogen</a:t>
            </a:r>
            <a:r>
              <a:rPr lang="en-US" sz="800">
                <a:ea typeface="+mn-lt"/>
                <a:cs typeface="+mn-lt"/>
              </a:rPr>
              <a:t> </a:t>
            </a:r>
            <a:r>
              <a:rPr lang="en-US" sz="800" err="1">
                <a:ea typeface="+mn-lt"/>
                <a:cs typeface="+mn-lt"/>
              </a:rPr>
              <a:t>opbouw</a:t>
            </a:r>
            <a:r>
              <a:rPr lang="en-US" sz="800">
                <a:ea typeface="+mn-lt"/>
                <a:cs typeface="+mn-lt"/>
              </a:rPr>
              <a:t> </a:t>
            </a:r>
            <a:r>
              <a:rPr lang="en-US" sz="800" err="1">
                <a:ea typeface="+mn-lt"/>
                <a:cs typeface="+mn-lt"/>
              </a:rPr>
              <a:t>en</a:t>
            </a:r>
            <a:r>
              <a:rPr lang="en-US" sz="800">
                <a:ea typeface="+mn-lt"/>
                <a:cs typeface="+mn-lt"/>
              </a:rPr>
              <a:t> </a:t>
            </a:r>
            <a:r>
              <a:rPr lang="en-US" sz="800" err="1">
                <a:ea typeface="+mn-lt"/>
                <a:cs typeface="+mn-lt"/>
              </a:rPr>
              <a:t>laagdrempelig</a:t>
            </a:r>
            <a:r>
              <a:rPr lang="en-US" sz="800">
                <a:ea typeface="+mn-lt"/>
                <a:cs typeface="+mn-lt"/>
              </a:rPr>
              <a:t> </a:t>
            </a:r>
            <a:r>
              <a:rPr lang="en-US" sz="800" err="1">
                <a:ea typeface="+mn-lt"/>
                <a:cs typeface="+mn-lt"/>
              </a:rPr>
              <a:t>beleggen</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2"/>
              </a:rPr>
              <a:t>https://www.nibud.nl/onderzoeksrapporten/rapport-jongvolwassenen-en-beleggen-2021-2/</a:t>
            </a:r>
            <a:r>
              <a:rPr lang="en-US" sz="800">
                <a:ea typeface="+mn-lt"/>
                <a:cs typeface="+mn-lt"/>
              </a:rPr>
              <a:t> </a:t>
            </a:r>
          </a:p>
          <a:p>
            <a:pPr>
              <a:buFont typeface="Calibri"/>
              <a:buChar char="-"/>
            </a:pPr>
            <a:r>
              <a:rPr lang="en-US" sz="800">
                <a:ea typeface="+mn-lt"/>
                <a:cs typeface="+mn-lt"/>
              </a:rPr>
              <a:t>VBDO. (2025). </a:t>
            </a:r>
            <a:r>
              <a:rPr lang="en-US" sz="800" i="1" err="1">
                <a:ea typeface="+mn-lt"/>
                <a:cs typeface="+mn-lt"/>
              </a:rPr>
              <a:t>Duurzaam</a:t>
            </a:r>
            <a:r>
              <a:rPr lang="en-US" sz="800" i="1">
                <a:ea typeface="+mn-lt"/>
                <a:cs typeface="+mn-lt"/>
              </a:rPr>
              <a:t> </a:t>
            </a:r>
            <a:r>
              <a:rPr lang="en-US" sz="800" i="1" err="1">
                <a:ea typeface="+mn-lt"/>
                <a:cs typeface="+mn-lt"/>
              </a:rPr>
              <a:t>beleggen</a:t>
            </a:r>
            <a:r>
              <a:rPr lang="en-US" sz="800" i="1">
                <a:ea typeface="+mn-lt"/>
                <a:cs typeface="+mn-lt"/>
              </a:rPr>
              <a:t> </a:t>
            </a:r>
            <a:r>
              <a:rPr lang="en-US" sz="800" i="1" err="1">
                <a:ea typeface="+mn-lt"/>
                <a:cs typeface="+mn-lt"/>
              </a:rPr>
              <a:t>voor</a:t>
            </a:r>
            <a:r>
              <a:rPr lang="en-US" sz="800" i="1">
                <a:ea typeface="+mn-lt"/>
                <a:cs typeface="+mn-lt"/>
              </a:rPr>
              <a:t> </a:t>
            </a:r>
            <a:r>
              <a:rPr lang="en-US" sz="800" i="1" err="1">
                <a:ea typeface="+mn-lt"/>
                <a:cs typeface="+mn-lt"/>
              </a:rPr>
              <a:t>particulieren</a:t>
            </a:r>
            <a:r>
              <a:rPr lang="en-US" sz="800" i="1">
                <a:ea typeface="+mn-lt"/>
                <a:cs typeface="+mn-lt"/>
              </a:rPr>
              <a:t> </a:t>
            </a:r>
            <a:r>
              <a:rPr lang="en-US" sz="800" i="1" err="1">
                <a:ea typeface="+mn-lt"/>
                <a:cs typeface="+mn-lt"/>
              </a:rPr>
              <a:t>bij</a:t>
            </a:r>
            <a:r>
              <a:rPr lang="en-US" sz="800" i="1">
                <a:ea typeface="+mn-lt"/>
                <a:cs typeface="+mn-lt"/>
              </a:rPr>
              <a:t> </a:t>
            </a:r>
            <a:r>
              <a:rPr lang="en-US" sz="800" i="1" err="1">
                <a:ea typeface="+mn-lt"/>
                <a:cs typeface="+mn-lt"/>
              </a:rPr>
              <a:t>banken</a:t>
            </a:r>
            <a:r>
              <a:rPr lang="en-US" sz="800" i="1">
                <a:ea typeface="+mn-lt"/>
                <a:cs typeface="+mn-lt"/>
              </a:rPr>
              <a:t> 2025</a:t>
            </a:r>
            <a:r>
              <a:rPr lang="en-US" sz="800">
                <a:ea typeface="+mn-lt"/>
                <a:cs typeface="+mn-lt"/>
              </a:rPr>
              <a:t>.</a:t>
            </a:r>
            <a:br>
              <a:rPr lang="en-US" sz="800">
                <a:ea typeface="+mn-lt"/>
                <a:cs typeface="+mn-lt"/>
              </a:rPr>
            </a:br>
            <a:r>
              <a:rPr lang="en-US" sz="800">
                <a:ea typeface="+mn-lt"/>
                <a:cs typeface="+mn-lt"/>
              </a:rPr>
              <a:t> ➝ Grote </a:t>
            </a:r>
            <a:r>
              <a:rPr lang="en-US" sz="800" err="1">
                <a:ea typeface="+mn-lt"/>
                <a:cs typeface="+mn-lt"/>
              </a:rPr>
              <a:t>behoefte</a:t>
            </a:r>
            <a:r>
              <a:rPr lang="en-US" sz="800">
                <a:ea typeface="+mn-lt"/>
                <a:cs typeface="+mn-lt"/>
              </a:rPr>
              <a:t> </a:t>
            </a:r>
            <a:r>
              <a:rPr lang="en-US" sz="800" err="1">
                <a:ea typeface="+mn-lt"/>
                <a:cs typeface="+mn-lt"/>
              </a:rPr>
              <a:t>aan</a:t>
            </a:r>
            <a:r>
              <a:rPr lang="en-US" sz="800">
                <a:ea typeface="+mn-lt"/>
                <a:cs typeface="+mn-lt"/>
              </a:rPr>
              <a:t> </a:t>
            </a:r>
            <a:r>
              <a:rPr lang="en-US" sz="800" err="1">
                <a:ea typeface="+mn-lt"/>
                <a:cs typeface="+mn-lt"/>
              </a:rPr>
              <a:t>duurzaam</a:t>
            </a:r>
            <a:r>
              <a:rPr lang="en-US" sz="800">
                <a:ea typeface="+mn-lt"/>
                <a:cs typeface="+mn-lt"/>
              </a:rPr>
              <a:t> </a:t>
            </a:r>
            <a:r>
              <a:rPr lang="en-US" sz="800" err="1">
                <a:ea typeface="+mn-lt"/>
                <a:cs typeface="+mn-lt"/>
              </a:rPr>
              <a:t>beleggen</a:t>
            </a:r>
            <a:r>
              <a:rPr lang="en-US" sz="800">
                <a:ea typeface="+mn-lt"/>
                <a:cs typeface="+mn-lt"/>
              </a:rPr>
              <a:t> </a:t>
            </a:r>
            <a:r>
              <a:rPr lang="en-US" sz="800" err="1">
                <a:ea typeface="+mn-lt"/>
                <a:cs typeface="+mn-lt"/>
              </a:rPr>
              <a:t>bij</a:t>
            </a:r>
            <a:r>
              <a:rPr lang="en-US" sz="800">
                <a:ea typeface="+mn-lt"/>
                <a:cs typeface="+mn-lt"/>
              </a:rPr>
              <a:t> </a:t>
            </a:r>
            <a:r>
              <a:rPr lang="en-US" sz="800" err="1">
                <a:ea typeface="+mn-lt"/>
                <a:cs typeface="+mn-lt"/>
              </a:rPr>
              <a:t>jongeren</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11"/>
              </a:rPr>
              <a:t>https://www.vbdo.nl/wp-content/uploads/2025/05/Duurzaam-Beleggen-voor-Particulieren-bij-Banken-2025-def.pdf</a:t>
            </a:r>
            <a:r>
              <a:rPr lang="en-US" sz="800">
                <a:ea typeface="+mn-lt"/>
                <a:cs typeface="+mn-lt"/>
              </a:rPr>
              <a:t> </a:t>
            </a:r>
          </a:p>
          <a:p>
            <a:pPr>
              <a:buFont typeface="Calibri"/>
              <a:buChar char="-"/>
            </a:pPr>
            <a:r>
              <a:rPr lang="en-US" sz="800">
                <a:ea typeface="+mn-lt"/>
                <a:cs typeface="+mn-lt"/>
              </a:rPr>
              <a:t>ABN AMRO. (</a:t>
            </a:r>
            <a:r>
              <a:rPr lang="en-US" sz="800" err="1">
                <a:ea typeface="+mn-lt"/>
                <a:cs typeface="+mn-lt"/>
              </a:rPr>
              <a:t>z.j.</a:t>
            </a:r>
            <a:r>
              <a:rPr lang="en-US" sz="800">
                <a:ea typeface="+mn-lt"/>
                <a:cs typeface="+mn-lt"/>
              </a:rPr>
              <a:t>). </a:t>
            </a:r>
            <a:r>
              <a:rPr lang="en-US" sz="800" i="1">
                <a:ea typeface="+mn-lt"/>
                <a:cs typeface="+mn-lt"/>
              </a:rPr>
              <a:t>Trends &amp; </a:t>
            </a:r>
            <a:r>
              <a:rPr lang="en-US" sz="800" i="1" err="1">
                <a:ea typeface="+mn-lt"/>
                <a:cs typeface="+mn-lt"/>
              </a:rPr>
              <a:t>ontwikkelingen</a:t>
            </a:r>
            <a:r>
              <a:rPr lang="en-US" sz="800" i="1">
                <a:ea typeface="+mn-lt"/>
                <a:cs typeface="+mn-lt"/>
              </a:rPr>
              <a:t> in </a:t>
            </a:r>
            <a:r>
              <a:rPr lang="en-US" sz="800" i="1" err="1">
                <a:ea typeface="+mn-lt"/>
                <a:cs typeface="+mn-lt"/>
              </a:rPr>
              <a:t>duurzaam</a:t>
            </a:r>
            <a:r>
              <a:rPr lang="en-US" sz="800" i="1">
                <a:ea typeface="+mn-lt"/>
                <a:cs typeface="+mn-lt"/>
              </a:rPr>
              <a:t> </a:t>
            </a:r>
            <a:r>
              <a:rPr lang="en-US" sz="800" i="1" err="1">
                <a:ea typeface="+mn-lt"/>
                <a:cs typeface="+mn-lt"/>
              </a:rPr>
              <a:t>beleggen</a:t>
            </a:r>
            <a:r>
              <a:rPr lang="en-US" sz="800">
                <a:ea typeface="+mn-lt"/>
                <a:cs typeface="+mn-lt"/>
              </a:rPr>
              <a:t>. ESG </a:t>
            </a:r>
            <a:r>
              <a:rPr lang="en-US" sz="800" err="1">
                <a:ea typeface="+mn-lt"/>
                <a:cs typeface="+mn-lt"/>
              </a:rPr>
              <a:t>Carrière</a:t>
            </a:r>
            <a:r>
              <a:rPr lang="en-US" sz="800">
                <a:ea typeface="+mn-lt"/>
                <a:cs typeface="+mn-lt"/>
              </a:rPr>
              <a:t>. </a:t>
            </a:r>
            <a:r>
              <a:rPr lang="en-US" sz="800" err="1">
                <a:ea typeface="+mn-lt"/>
                <a:cs typeface="+mn-lt"/>
              </a:rPr>
              <a:t>Geraadpleegd</a:t>
            </a:r>
            <a:r>
              <a:rPr lang="en-US" sz="800">
                <a:ea typeface="+mn-lt"/>
                <a:cs typeface="+mn-lt"/>
              </a:rPr>
              <a:t> op 12 </a:t>
            </a:r>
            <a:r>
              <a:rPr lang="en-US" sz="800" err="1">
                <a:ea typeface="+mn-lt"/>
                <a:cs typeface="+mn-lt"/>
              </a:rPr>
              <a:t>september</a:t>
            </a:r>
            <a:r>
              <a:rPr lang="en-US" sz="800">
                <a:ea typeface="+mn-lt"/>
                <a:cs typeface="+mn-lt"/>
              </a:rPr>
              <a:t> 2025, van </a:t>
            </a:r>
            <a:r>
              <a:rPr lang="en-US" sz="800">
                <a:ea typeface="+mn-lt"/>
                <a:cs typeface="+mn-lt"/>
                <a:hlinkClick r:id="rId10"/>
              </a:rPr>
              <a:t>https://www.esgcarriere.nl/artikel/trends-en-ontwikkelingen-in-duurzaam-beleggen</a:t>
            </a:r>
            <a:endParaRPr lang="en-US" sz="800">
              <a:ea typeface="+mn-lt"/>
              <a:cs typeface="+mn-lt"/>
            </a:endParaRPr>
          </a:p>
          <a:p>
            <a:r>
              <a:rPr lang="nl-NL" sz="800"/>
              <a:t>NVM. (2025). </a:t>
            </a:r>
            <a:r>
              <a:rPr lang="nl-NL" sz="800" i="1"/>
              <a:t>Woningmarkt Q1 2025: forse prijsstijgingen en krap aanbod</a:t>
            </a:r>
            <a:r>
              <a:rPr lang="nl-NL" sz="800"/>
              <a:t>. Geraadpleegd </a:t>
            </a:r>
            <a:r>
              <a:rPr lang="en-US" sz="800"/>
              <a:t>op 12 </a:t>
            </a:r>
            <a:r>
              <a:rPr lang="en-US" sz="800" err="1"/>
              <a:t>september</a:t>
            </a:r>
            <a:r>
              <a:rPr lang="en-US" sz="800"/>
              <a:t> 2025,</a:t>
            </a:r>
            <a:r>
              <a:rPr lang="nl-NL" sz="800"/>
              <a:t> van </a:t>
            </a:r>
            <a:r>
              <a:rPr lang="nl-NL" sz="800">
                <a:hlinkClick r:id="rId12"/>
              </a:rPr>
              <a:t>https://www.nvm.nl</a:t>
            </a:r>
            <a:r>
              <a:rPr lang="nl-NL" sz="800"/>
              <a:t> </a:t>
            </a:r>
            <a:endParaRPr lang="nl-NL" sz="800">
              <a:ea typeface="Calibri"/>
              <a:cs typeface="Calibri"/>
            </a:endParaRPr>
          </a:p>
          <a:p>
            <a:r>
              <a:rPr lang="nl-NL" sz="800"/>
              <a:t>Rabobank. (2025). </a:t>
            </a:r>
            <a:r>
              <a:rPr lang="nl-NL" sz="800" i="1"/>
              <a:t>Woningmarkt in 2025: prijsstijging 7% verwacht</a:t>
            </a:r>
            <a:r>
              <a:rPr lang="nl-NL" sz="800"/>
              <a:t>. </a:t>
            </a:r>
            <a:r>
              <a:rPr lang="en-US" sz="800" err="1"/>
              <a:t>Geraadpleegd</a:t>
            </a:r>
            <a:r>
              <a:rPr lang="en-US" sz="800"/>
              <a:t> op 12 </a:t>
            </a:r>
            <a:r>
              <a:rPr lang="en-US" sz="800" err="1"/>
              <a:t>september</a:t>
            </a:r>
            <a:r>
              <a:rPr lang="en-US" sz="800"/>
              <a:t> 2025</a:t>
            </a:r>
            <a:r>
              <a:rPr lang="nl-NL" sz="800"/>
              <a:t> van </a:t>
            </a:r>
            <a:r>
              <a:rPr lang="nl-NL" sz="800">
                <a:hlinkClick r:id="rId13"/>
              </a:rPr>
              <a:t>https://www.rabobank.com</a:t>
            </a:r>
            <a:r>
              <a:rPr lang="nl-NL" sz="800"/>
              <a:t> </a:t>
            </a:r>
            <a:endParaRPr lang="nl-NL" sz="800">
              <a:ea typeface="Calibri"/>
              <a:cs typeface="Calibri"/>
            </a:endParaRPr>
          </a:p>
          <a:p>
            <a:r>
              <a:rPr lang="nl-NL" sz="800"/>
              <a:t>Autoriteit Financiële Markten (AFM). (2024). </a:t>
            </a:r>
            <a:r>
              <a:rPr lang="nl-NL" sz="800" i="1"/>
              <a:t>Hypotheekadvies kan beter: transparantie en duurzaamheid</a:t>
            </a:r>
            <a:r>
              <a:rPr lang="nl-NL" sz="800"/>
              <a:t>. </a:t>
            </a:r>
            <a:r>
              <a:rPr lang="en-US" sz="800" err="1"/>
              <a:t>Geraadpleegd</a:t>
            </a:r>
            <a:r>
              <a:rPr lang="en-US" sz="800"/>
              <a:t> op 12 </a:t>
            </a:r>
            <a:r>
              <a:rPr lang="en-US" sz="800" err="1"/>
              <a:t>september</a:t>
            </a:r>
            <a:r>
              <a:rPr lang="en-US" sz="800"/>
              <a:t> 2025, </a:t>
            </a:r>
            <a:r>
              <a:rPr lang="nl-NL" sz="800"/>
              <a:t>van </a:t>
            </a:r>
            <a:r>
              <a:rPr lang="nl-NL" sz="800">
                <a:hlinkClick r:id="rId14"/>
              </a:rPr>
              <a:t>https://www.afm.nl</a:t>
            </a:r>
            <a:r>
              <a:rPr lang="nl-NL" sz="800"/>
              <a:t> </a:t>
            </a:r>
            <a:endParaRPr lang="nl-NL" sz="800">
              <a:ea typeface="Calibri"/>
              <a:cs typeface="Calibri"/>
            </a:endParaRPr>
          </a:p>
          <a:p>
            <a:r>
              <a:rPr lang="nl-NL" sz="800"/>
              <a:t>Kadaster. (2024). </a:t>
            </a:r>
            <a:r>
              <a:rPr lang="nl-NL" sz="800" i="1"/>
              <a:t>Starters en hypotheekaanvragen: trends en obstakels</a:t>
            </a:r>
            <a:r>
              <a:rPr lang="nl-NL" sz="800"/>
              <a:t>. </a:t>
            </a:r>
            <a:r>
              <a:rPr lang="en-US" sz="800" err="1"/>
              <a:t>Geraadpleegd</a:t>
            </a:r>
            <a:r>
              <a:rPr lang="en-US" sz="800"/>
              <a:t> op 12 </a:t>
            </a:r>
            <a:r>
              <a:rPr lang="en-US" sz="800" err="1"/>
              <a:t>september</a:t>
            </a:r>
            <a:r>
              <a:rPr lang="en-US" sz="800"/>
              <a:t> 2025,</a:t>
            </a:r>
            <a:r>
              <a:rPr lang="nl-NL" sz="800"/>
              <a:t> van </a:t>
            </a:r>
            <a:r>
              <a:rPr lang="nl-NL" sz="800">
                <a:hlinkClick r:id="rId15"/>
              </a:rPr>
              <a:t>https://www.kadaster.nl</a:t>
            </a:r>
            <a:r>
              <a:rPr lang="nl-NL" sz="800"/>
              <a:t> </a:t>
            </a:r>
            <a:endParaRPr lang="nl-NL" sz="800">
              <a:ea typeface="Calibri"/>
              <a:cs typeface="Calibri"/>
            </a:endParaRPr>
          </a:p>
          <a:p>
            <a:r>
              <a:rPr lang="nl-NL" sz="800"/>
              <a:t>NVM &amp; Brainbay. (2024). </a:t>
            </a:r>
            <a:r>
              <a:rPr lang="nl-NL" sz="800" i="1"/>
              <a:t>Effect energielabel op woningwaarde</a:t>
            </a:r>
            <a:r>
              <a:rPr lang="nl-NL" sz="800"/>
              <a:t>. </a:t>
            </a:r>
            <a:r>
              <a:rPr lang="en-US" sz="800" err="1"/>
              <a:t>Geraadpleegd</a:t>
            </a:r>
            <a:r>
              <a:rPr lang="en-US" sz="800"/>
              <a:t> op 12 </a:t>
            </a:r>
            <a:r>
              <a:rPr lang="en-US" sz="800" err="1"/>
              <a:t>september</a:t>
            </a:r>
            <a:r>
              <a:rPr lang="en-US" sz="800"/>
              <a:t> 2025, </a:t>
            </a:r>
            <a:r>
              <a:rPr lang="nl-NL" sz="800"/>
              <a:t>van </a:t>
            </a:r>
            <a:r>
              <a:rPr lang="nl-NL" sz="800">
                <a:hlinkClick r:id="rId12"/>
              </a:rPr>
              <a:t>https://www.nvm.nl</a:t>
            </a:r>
            <a:r>
              <a:rPr lang="nl-NL" sz="800"/>
              <a:t> </a:t>
            </a:r>
            <a:endParaRPr lang="nl-NL" sz="800">
              <a:ea typeface="Calibri"/>
              <a:cs typeface="Calibri"/>
            </a:endParaRPr>
          </a:p>
          <a:p>
            <a:r>
              <a:rPr lang="nl-NL" sz="800"/>
              <a:t>Vereniging Eigen Huis. (2024). </a:t>
            </a:r>
            <a:r>
              <a:rPr lang="nl-NL" sz="800" i="1"/>
              <a:t>Hypotheekrentekorting voor energiezuinige woningen</a:t>
            </a:r>
            <a:r>
              <a:rPr lang="nl-NL" sz="800"/>
              <a:t>. </a:t>
            </a:r>
            <a:r>
              <a:rPr lang="en-US" sz="800" err="1"/>
              <a:t>Geraadpleegd</a:t>
            </a:r>
            <a:r>
              <a:rPr lang="en-US" sz="800"/>
              <a:t> op 12 </a:t>
            </a:r>
            <a:r>
              <a:rPr lang="en-US" sz="800" err="1"/>
              <a:t>september</a:t>
            </a:r>
            <a:r>
              <a:rPr lang="en-US" sz="800"/>
              <a:t> 2025, </a:t>
            </a:r>
            <a:r>
              <a:rPr lang="nl-NL" sz="800"/>
              <a:t>van </a:t>
            </a:r>
            <a:r>
              <a:rPr lang="nl-NL" sz="800">
                <a:hlinkClick r:id="rId16"/>
              </a:rPr>
              <a:t>https://www.eigenhuis.nl</a:t>
            </a:r>
            <a:r>
              <a:rPr lang="nl-NL" sz="800"/>
              <a:t> </a:t>
            </a:r>
            <a:endParaRPr lang="en-US" sz="800">
              <a:ea typeface="Calibri"/>
              <a:cs typeface="Calibri"/>
            </a:endParaRPr>
          </a:p>
          <a:p>
            <a:pPr>
              <a:buNone/>
            </a:pPr>
            <a:r>
              <a:rPr lang="en-US" sz="800" b="1" err="1">
                <a:ea typeface="Calibri"/>
                <a:cs typeface="Calibri"/>
              </a:rPr>
              <a:t>Onzekerheden</a:t>
            </a:r>
            <a:endParaRPr lang="en-US" sz="800" b="1">
              <a:ea typeface="Calibri"/>
              <a:cs typeface="Calibri"/>
            </a:endParaRPr>
          </a:p>
          <a:p>
            <a:pPr>
              <a:buFont typeface="Calibri" panose="020B0604020202020204" pitchFamily="34" charset="0"/>
              <a:buChar char="-"/>
            </a:pPr>
            <a:r>
              <a:rPr lang="en-US" sz="800" err="1">
                <a:solidFill>
                  <a:srgbClr val="05103E"/>
                </a:solidFill>
                <a:latin typeface="Times New Roman"/>
                <a:ea typeface="+mn-lt"/>
                <a:cs typeface="Times New Roman"/>
              </a:rPr>
              <a:t>Schmets</a:t>
            </a:r>
            <a:r>
              <a:rPr lang="en-US" sz="800">
                <a:solidFill>
                  <a:srgbClr val="05103E"/>
                </a:solidFill>
                <a:latin typeface="Times New Roman"/>
                <a:ea typeface="+mn-lt"/>
                <a:cs typeface="Times New Roman"/>
              </a:rPr>
              <a:t>, J. (2023, 31 </a:t>
            </a:r>
            <a:r>
              <a:rPr lang="en-US" sz="800" err="1">
                <a:solidFill>
                  <a:srgbClr val="05103E"/>
                </a:solidFill>
                <a:latin typeface="Times New Roman"/>
                <a:ea typeface="+mn-lt"/>
                <a:cs typeface="Times New Roman"/>
              </a:rPr>
              <a:t>oktober</a:t>
            </a:r>
            <a:r>
              <a:rPr lang="en-US" sz="800">
                <a:solidFill>
                  <a:srgbClr val="05103E"/>
                </a:solidFill>
                <a:latin typeface="Times New Roman"/>
                <a:ea typeface="+mn-lt"/>
                <a:cs typeface="Times New Roman"/>
              </a:rPr>
              <a:t>). </a:t>
            </a:r>
            <a:r>
              <a:rPr lang="en-US" sz="800" i="1">
                <a:solidFill>
                  <a:srgbClr val="05103E"/>
                </a:solidFill>
                <a:latin typeface="Times New Roman"/>
                <a:ea typeface="+mn-lt"/>
                <a:cs typeface="Times New Roman"/>
              </a:rPr>
              <a:t>Wat is de </a:t>
            </a:r>
            <a:r>
              <a:rPr lang="en-US" sz="800" i="1" err="1">
                <a:solidFill>
                  <a:srgbClr val="05103E"/>
                </a:solidFill>
                <a:latin typeface="Times New Roman"/>
                <a:ea typeface="+mn-lt"/>
                <a:cs typeface="Times New Roman"/>
              </a:rPr>
              <a:t>invloed</a:t>
            </a:r>
            <a:r>
              <a:rPr lang="en-US" sz="800" i="1">
                <a:solidFill>
                  <a:srgbClr val="05103E"/>
                </a:solidFill>
                <a:latin typeface="Times New Roman"/>
                <a:ea typeface="+mn-lt"/>
                <a:cs typeface="Times New Roman"/>
              </a:rPr>
              <a:t> van </a:t>
            </a:r>
            <a:r>
              <a:rPr lang="en-US" sz="800" i="1" err="1">
                <a:solidFill>
                  <a:srgbClr val="05103E"/>
                </a:solidFill>
                <a:latin typeface="Times New Roman"/>
                <a:ea typeface="+mn-lt"/>
                <a:cs typeface="Times New Roman"/>
              </a:rPr>
              <a:t>oorlog</a:t>
            </a:r>
            <a:r>
              <a:rPr lang="en-US" sz="800" i="1">
                <a:solidFill>
                  <a:srgbClr val="05103E"/>
                </a:solidFill>
                <a:latin typeface="Times New Roman"/>
                <a:ea typeface="+mn-lt"/>
                <a:cs typeface="Times New Roman"/>
              </a:rPr>
              <a:t> op de </a:t>
            </a:r>
            <a:r>
              <a:rPr lang="en-US" sz="800" i="1" err="1">
                <a:solidFill>
                  <a:srgbClr val="05103E"/>
                </a:solidFill>
                <a:latin typeface="Times New Roman"/>
                <a:ea typeface="+mn-lt"/>
                <a:cs typeface="Times New Roman"/>
              </a:rPr>
              <a:t>beurskoersen</a:t>
            </a:r>
            <a:r>
              <a:rPr lang="en-US" sz="800" i="1">
                <a:solidFill>
                  <a:srgbClr val="05103E"/>
                </a:solidFill>
                <a:latin typeface="Times New Roman"/>
                <a:ea typeface="+mn-lt"/>
                <a:cs typeface="Times New Roman"/>
              </a:rPr>
              <a:t>?</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BeleggerUitlegger</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Geraadpleegd</a:t>
            </a:r>
            <a:r>
              <a:rPr lang="en-US" sz="800">
                <a:solidFill>
                  <a:srgbClr val="05103E"/>
                </a:solidFill>
                <a:latin typeface="Times New Roman"/>
                <a:ea typeface="+mn-lt"/>
                <a:cs typeface="Times New Roman"/>
              </a:rPr>
              <a:t> op 16 </a:t>
            </a:r>
            <a:r>
              <a:rPr lang="en-US" sz="800" err="1">
                <a:solidFill>
                  <a:srgbClr val="05103E"/>
                </a:solidFill>
                <a:latin typeface="Times New Roman"/>
                <a:ea typeface="+mn-lt"/>
                <a:cs typeface="Times New Roman"/>
              </a:rPr>
              <a:t>september</a:t>
            </a:r>
            <a:r>
              <a:rPr lang="en-US" sz="800">
                <a:solidFill>
                  <a:srgbClr val="05103E"/>
                </a:solidFill>
                <a:latin typeface="Times New Roman"/>
                <a:ea typeface="+mn-lt"/>
                <a:cs typeface="Times New Roman"/>
              </a:rPr>
              <a:t> 2025, van </a:t>
            </a:r>
            <a:r>
              <a:rPr lang="en-US" sz="800">
                <a:solidFill>
                  <a:srgbClr val="05103E"/>
                </a:solidFill>
                <a:latin typeface="Times New Roman"/>
                <a:ea typeface="+mn-lt"/>
                <a:cs typeface="Times New Roman"/>
                <a:hlinkClick r:id="rId17"/>
              </a:rPr>
              <a:t>https://www.beleggeruitlegger.nl/faq/dalen-de-beurskoersen-door-oorlog/#:~:text=Ieder%20conflict%20kent%20zijn%20eigen,%E2%80%93%20in%20mindere%20mate%20%E2%80%93%20obligaties.%E2%80%8B</a:t>
            </a:r>
            <a:endParaRPr lang="en-US" sz="800">
              <a:ea typeface="+mn-lt"/>
              <a:cs typeface="+mn-lt"/>
            </a:endParaRPr>
          </a:p>
          <a:p>
            <a:pPr>
              <a:buFont typeface="Calibri" panose="020B0604020202020204" pitchFamily="34" charset="0"/>
              <a:buChar char="-"/>
            </a:pPr>
            <a:r>
              <a:rPr lang="en-US" sz="800">
                <a:solidFill>
                  <a:srgbClr val="05103E"/>
                </a:solidFill>
                <a:latin typeface="Times New Roman"/>
                <a:ea typeface="+mn-lt"/>
                <a:cs typeface="Times New Roman"/>
              </a:rPr>
              <a:t>Vanspaarbankveranderen.nl. (</a:t>
            </a:r>
            <a:r>
              <a:rPr lang="en-US" sz="800" err="1">
                <a:solidFill>
                  <a:srgbClr val="05103E"/>
                </a:solidFill>
                <a:latin typeface="Times New Roman"/>
                <a:ea typeface="+mn-lt"/>
                <a:cs typeface="Times New Roman"/>
              </a:rPr>
              <a:t>z.d</a:t>
            </a:r>
            <a:r>
              <a:rPr lang="en-US" sz="800">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Sparen</a:t>
            </a:r>
            <a:r>
              <a:rPr lang="en-US" sz="800" i="1">
                <a:solidFill>
                  <a:srgbClr val="05103E"/>
                </a:solidFill>
                <a:latin typeface="Times New Roman"/>
                <a:ea typeface="+mn-lt"/>
                <a:cs typeface="Times New Roman"/>
              </a:rPr>
              <a:t> of </a:t>
            </a:r>
            <a:r>
              <a:rPr lang="en-US" sz="800" i="1" err="1">
                <a:solidFill>
                  <a:srgbClr val="05103E"/>
                </a:solidFill>
                <a:latin typeface="Times New Roman"/>
                <a:ea typeface="+mn-lt"/>
                <a:cs typeface="Times New Roman"/>
              </a:rPr>
              <a:t>beleggen</a:t>
            </a:r>
            <a:r>
              <a:rPr lang="en-US" sz="800" i="1">
                <a:solidFill>
                  <a:srgbClr val="05103E"/>
                </a:solidFill>
                <a:latin typeface="Times New Roman"/>
                <a:ea typeface="+mn-lt"/>
                <a:cs typeface="Times New Roman"/>
              </a:rPr>
              <a:t>? De </a:t>
            </a:r>
            <a:r>
              <a:rPr lang="en-US" sz="800" i="1" err="1">
                <a:solidFill>
                  <a:srgbClr val="05103E"/>
                </a:solidFill>
                <a:latin typeface="Times New Roman"/>
                <a:ea typeface="+mn-lt"/>
                <a:cs typeface="Times New Roman"/>
              </a:rPr>
              <a:t>afweging</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tussen</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rendement</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en</a:t>
            </a:r>
            <a:r>
              <a:rPr lang="en-US" sz="800" i="1">
                <a:solidFill>
                  <a:srgbClr val="05103E"/>
                </a:solidFill>
                <a:latin typeface="Times New Roman"/>
                <a:ea typeface="+mn-lt"/>
                <a:cs typeface="Times New Roman"/>
              </a:rPr>
              <a:t> </a:t>
            </a:r>
            <a:r>
              <a:rPr lang="en-US" sz="800" i="1" err="1">
                <a:solidFill>
                  <a:srgbClr val="05103E"/>
                </a:solidFill>
                <a:latin typeface="Times New Roman"/>
                <a:ea typeface="+mn-lt"/>
                <a:cs typeface="Times New Roman"/>
              </a:rPr>
              <a:t>risico</a:t>
            </a:r>
            <a:r>
              <a:rPr lang="en-US" sz="800" i="1">
                <a:solidFill>
                  <a:srgbClr val="05103E"/>
                </a:solidFill>
                <a:latin typeface="Times New Roman"/>
                <a:ea typeface="+mn-lt"/>
                <a:cs typeface="Times New Roman"/>
              </a:rPr>
              <a:t>.</a:t>
            </a:r>
            <a:r>
              <a:rPr lang="en-US" sz="800">
                <a:solidFill>
                  <a:srgbClr val="05103E"/>
                </a:solidFill>
                <a:latin typeface="Times New Roman"/>
                <a:ea typeface="+mn-lt"/>
                <a:cs typeface="Times New Roman"/>
              </a:rPr>
              <a:t> vanspaarbankveranderen.nl. </a:t>
            </a:r>
            <a:r>
              <a:rPr lang="en-US" sz="800" err="1">
                <a:solidFill>
                  <a:srgbClr val="05103E"/>
                </a:solidFill>
                <a:latin typeface="Times New Roman"/>
                <a:ea typeface="+mn-lt"/>
                <a:cs typeface="Times New Roman"/>
              </a:rPr>
              <a:t>Geraadpleegd</a:t>
            </a:r>
            <a:r>
              <a:rPr lang="en-US" sz="800">
                <a:solidFill>
                  <a:srgbClr val="05103E"/>
                </a:solidFill>
                <a:latin typeface="Times New Roman"/>
                <a:ea typeface="+mn-lt"/>
                <a:cs typeface="Times New Roman"/>
              </a:rPr>
              <a:t> op 16 </a:t>
            </a:r>
            <a:r>
              <a:rPr lang="en-US" sz="800" err="1">
                <a:solidFill>
                  <a:srgbClr val="05103E"/>
                </a:solidFill>
                <a:latin typeface="Times New Roman"/>
                <a:ea typeface="+mn-lt"/>
                <a:cs typeface="Times New Roman"/>
              </a:rPr>
              <a:t>september</a:t>
            </a:r>
            <a:r>
              <a:rPr lang="en-US" sz="800">
                <a:solidFill>
                  <a:srgbClr val="05103E"/>
                </a:solidFill>
                <a:latin typeface="Times New Roman"/>
                <a:ea typeface="+mn-lt"/>
                <a:cs typeface="Times New Roman"/>
              </a:rPr>
              <a:t> 2025, van </a:t>
            </a:r>
            <a:r>
              <a:rPr lang="en-US" sz="800">
                <a:solidFill>
                  <a:srgbClr val="05103E"/>
                </a:solidFill>
                <a:latin typeface="Times New Roman"/>
                <a:ea typeface="+mn-lt"/>
                <a:cs typeface="Times New Roman"/>
                <a:hlinkClick r:id="rId18"/>
              </a:rPr>
              <a:t>https://www.vanspaarbankveranderen.nl/sparen/spaarinformatie/alternatieven-voor-sparen/sparen-of-beleggen/</a:t>
            </a:r>
            <a:endParaRPr lang="en-US" sz="800">
              <a:solidFill>
                <a:srgbClr val="05103E"/>
              </a:solidFill>
              <a:latin typeface="Times New Roman"/>
              <a:ea typeface="+mn-lt"/>
              <a:cs typeface="Times New Roman"/>
            </a:endParaRPr>
          </a:p>
          <a:p>
            <a:pPr>
              <a:buFont typeface="Calibri" panose="020B0604020202020204" pitchFamily="34" charset="0"/>
              <a:buChar char="-"/>
            </a:pPr>
            <a:r>
              <a:rPr lang="en-US" sz="800" err="1">
                <a:solidFill>
                  <a:srgbClr val="05103E"/>
                </a:solidFill>
                <a:latin typeface="Times New Roman"/>
                <a:ea typeface="+mn-lt"/>
                <a:cs typeface="Times New Roman"/>
              </a:rPr>
              <a:t>Homefinance</a:t>
            </a:r>
            <a:r>
              <a:rPr lang="en-US" sz="800">
                <a:solidFill>
                  <a:srgbClr val="05103E"/>
                </a:solidFill>
                <a:latin typeface="Times New Roman"/>
                <a:ea typeface="+mn-lt"/>
                <a:cs typeface="Times New Roman"/>
              </a:rPr>
              <a:t>. (2025, 8 </a:t>
            </a:r>
            <a:r>
              <a:rPr lang="en-US" sz="800" err="1">
                <a:solidFill>
                  <a:srgbClr val="05103E"/>
                </a:solidFill>
                <a:latin typeface="Times New Roman"/>
                <a:ea typeface="+mn-lt"/>
                <a:cs typeface="Times New Roman"/>
              </a:rPr>
              <a:t>april</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Stijgende</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hypotheekrente</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zorgt</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voor</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piek</a:t>
            </a:r>
            <a:r>
              <a:rPr lang="en-US" sz="800">
                <a:solidFill>
                  <a:srgbClr val="05103E"/>
                </a:solidFill>
                <a:latin typeface="Times New Roman"/>
                <a:ea typeface="+mn-lt"/>
                <a:cs typeface="Times New Roman"/>
              </a:rPr>
              <a:t> in </a:t>
            </a:r>
            <a:r>
              <a:rPr lang="en-US" sz="800" err="1">
                <a:solidFill>
                  <a:srgbClr val="05103E"/>
                </a:solidFill>
                <a:latin typeface="Times New Roman"/>
                <a:ea typeface="+mn-lt"/>
                <a:cs typeface="Times New Roman"/>
              </a:rPr>
              <a:t>nieuwe</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hypotheekaanvragen</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HomeFinance</a:t>
            </a:r>
            <a:r>
              <a:rPr lang="en-US" sz="800">
                <a:solidFill>
                  <a:srgbClr val="05103E"/>
                </a:solidFill>
                <a:latin typeface="Times New Roman"/>
                <a:ea typeface="+mn-lt"/>
                <a:cs typeface="Times New Roman"/>
              </a:rPr>
              <a:t>. </a:t>
            </a:r>
            <a:r>
              <a:rPr lang="en-US" sz="800" err="1">
                <a:solidFill>
                  <a:srgbClr val="05103E"/>
                </a:solidFill>
                <a:latin typeface="Times New Roman"/>
                <a:ea typeface="+mn-lt"/>
                <a:cs typeface="Times New Roman"/>
              </a:rPr>
              <a:t>Geraadpleegd</a:t>
            </a:r>
            <a:r>
              <a:rPr lang="en-US" sz="800">
                <a:solidFill>
                  <a:srgbClr val="05103E"/>
                </a:solidFill>
                <a:latin typeface="Times New Roman"/>
                <a:ea typeface="+mn-lt"/>
                <a:cs typeface="Times New Roman"/>
              </a:rPr>
              <a:t> op 16 </a:t>
            </a:r>
            <a:r>
              <a:rPr lang="en-US" sz="800" err="1">
                <a:solidFill>
                  <a:srgbClr val="05103E"/>
                </a:solidFill>
                <a:latin typeface="Times New Roman"/>
                <a:ea typeface="+mn-lt"/>
                <a:cs typeface="Times New Roman"/>
              </a:rPr>
              <a:t>september</a:t>
            </a:r>
            <a:r>
              <a:rPr lang="en-US" sz="800">
                <a:solidFill>
                  <a:srgbClr val="05103E"/>
                </a:solidFill>
                <a:latin typeface="Times New Roman"/>
                <a:ea typeface="+mn-lt"/>
                <a:cs typeface="Times New Roman"/>
              </a:rPr>
              <a:t> 2025, van </a:t>
            </a:r>
            <a:r>
              <a:rPr lang="en-US" sz="800">
                <a:solidFill>
                  <a:srgbClr val="05103E"/>
                </a:solidFill>
                <a:latin typeface="Times New Roman"/>
                <a:ea typeface="+mn-lt"/>
                <a:cs typeface="Times New Roman"/>
                <a:hlinkClick r:id="rId19"/>
              </a:rPr>
              <a:t>https://www.homefinance.nl/nieuws-blog/2025/stijgende-hypotheekrente-zorgt-voor-piek-in-nieuwe-hypotheekaanvragen/</a:t>
            </a:r>
            <a:endParaRPr lang="en-US" sz="800">
              <a:ea typeface="+mn-lt"/>
              <a:cs typeface="+mn-lt"/>
            </a:endParaRPr>
          </a:p>
          <a:p>
            <a:pPr>
              <a:buFont typeface="Calibri" panose="020B0604020202020204" pitchFamily="34" charset="0"/>
              <a:buChar char="-"/>
            </a:pPr>
            <a:r>
              <a:rPr lang="en-US" sz="800" err="1">
                <a:solidFill>
                  <a:srgbClr val="05103E"/>
                </a:solidFill>
                <a:latin typeface="Times New Roman"/>
                <a:ea typeface="Calibri" panose="020F0502020204030204"/>
                <a:cs typeface="Times New Roman"/>
              </a:rPr>
              <a:t>FVRealEstate</a:t>
            </a:r>
            <a:r>
              <a:rPr lang="en-US" sz="800">
                <a:solidFill>
                  <a:srgbClr val="05103E"/>
                </a:solidFill>
                <a:latin typeface="Times New Roman"/>
                <a:ea typeface="Calibri" panose="020F0502020204030204"/>
                <a:cs typeface="Times New Roman"/>
              </a:rPr>
              <a:t>. (</a:t>
            </a:r>
            <a:r>
              <a:rPr lang="en-US" sz="800" err="1">
                <a:solidFill>
                  <a:srgbClr val="05103E"/>
                </a:solidFill>
                <a:latin typeface="Times New Roman"/>
                <a:ea typeface="Calibri" panose="020F0502020204030204"/>
                <a:cs typeface="Times New Roman"/>
              </a:rPr>
              <a:t>z.d</a:t>
            </a:r>
            <a:r>
              <a:rPr lang="en-US" sz="800">
                <a:solidFill>
                  <a:srgbClr val="05103E"/>
                </a:solidFill>
                <a:latin typeface="Times New Roman"/>
                <a:ea typeface="Calibri" panose="020F0502020204030204"/>
                <a:cs typeface="Times New Roman"/>
              </a:rPr>
              <a:t>.). </a:t>
            </a:r>
            <a:r>
              <a:rPr lang="en-US" sz="800" i="1">
                <a:solidFill>
                  <a:srgbClr val="05103E"/>
                </a:solidFill>
                <a:latin typeface="Times New Roman"/>
                <a:ea typeface="Calibri" panose="020F0502020204030204"/>
                <a:cs typeface="Times New Roman"/>
              </a:rPr>
              <a:t>Het </a:t>
            </a:r>
            <a:r>
              <a:rPr lang="en-US" sz="800" i="1" err="1">
                <a:solidFill>
                  <a:srgbClr val="05103E"/>
                </a:solidFill>
                <a:latin typeface="Times New Roman"/>
                <a:ea typeface="Calibri" panose="020F0502020204030204"/>
                <a:cs typeface="Times New Roman"/>
              </a:rPr>
              <a:t>overheidsbeleid</a:t>
            </a:r>
            <a:r>
              <a:rPr lang="en-US" sz="800" i="1">
                <a:solidFill>
                  <a:srgbClr val="05103E"/>
                </a:solidFill>
                <a:latin typeface="Times New Roman"/>
                <a:ea typeface="Calibri" panose="020F0502020204030204"/>
                <a:cs typeface="Times New Roman"/>
              </a:rPr>
              <a:t> op de </a:t>
            </a:r>
            <a:r>
              <a:rPr lang="en-US" sz="800" i="1" err="1">
                <a:solidFill>
                  <a:srgbClr val="05103E"/>
                </a:solidFill>
                <a:latin typeface="Times New Roman"/>
                <a:ea typeface="Calibri" panose="020F0502020204030204"/>
                <a:cs typeface="Times New Roman"/>
              </a:rPr>
              <a:t>woningmarkt</a:t>
            </a:r>
            <a:r>
              <a:rPr lang="en-US" sz="800" i="1">
                <a:solidFill>
                  <a:srgbClr val="05103E"/>
                </a:solidFill>
                <a:latin typeface="Times New Roman"/>
                <a:ea typeface="Calibri" panose="020F0502020204030204"/>
                <a:cs typeface="Times New Roman"/>
              </a:rPr>
              <a:t>: </a:t>
            </a:r>
            <a:r>
              <a:rPr lang="en-US" sz="800" i="1" err="1">
                <a:solidFill>
                  <a:srgbClr val="05103E"/>
                </a:solidFill>
                <a:latin typeface="Times New Roman"/>
                <a:ea typeface="Calibri" panose="020F0502020204030204"/>
                <a:cs typeface="Times New Roman"/>
              </a:rPr>
              <a:t>een</a:t>
            </a:r>
            <a:r>
              <a:rPr lang="en-US" sz="800" i="1">
                <a:solidFill>
                  <a:srgbClr val="05103E"/>
                </a:solidFill>
                <a:latin typeface="Times New Roman"/>
                <a:ea typeface="Calibri" panose="020F0502020204030204"/>
                <a:cs typeface="Times New Roman"/>
              </a:rPr>
              <a:t> </a:t>
            </a:r>
            <a:r>
              <a:rPr lang="en-US" sz="800" i="1" err="1">
                <a:solidFill>
                  <a:srgbClr val="05103E"/>
                </a:solidFill>
                <a:latin typeface="Times New Roman"/>
                <a:ea typeface="Calibri" panose="020F0502020204030204"/>
                <a:cs typeface="Times New Roman"/>
              </a:rPr>
              <a:t>overzicht</a:t>
            </a:r>
            <a:r>
              <a:rPr lang="en-US" sz="800" i="1">
                <a:solidFill>
                  <a:srgbClr val="05103E"/>
                </a:solidFill>
                <a:latin typeface="Times New Roman"/>
                <a:ea typeface="Calibri" panose="020F0502020204030204"/>
                <a:cs typeface="Times New Roman"/>
              </a:rPr>
              <a:t> van de </a:t>
            </a:r>
            <a:r>
              <a:rPr lang="en-US" sz="800" i="1" err="1">
                <a:solidFill>
                  <a:srgbClr val="05103E"/>
                </a:solidFill>
                <a:latin typeface="Times New Roman"/>
                <a:ea typeface="Calibri" panose="020F0502020204030204"/>
                <a:cs typeface="Times New Roman"/>
              </a:rPr>
              <a:t>afgelopen</a:t>
            </a:r>
            <a:r>
              <a:rPr lang="en-US" sz="800" i="1">
                <a:solidFill>
                  <a:srgbClr val="05103E"/>
                </a:solidFill>
                <a:latin typeface="Times New Roman"/>
                <a:ea typeface="Calibri" panose="020F0502020204030204"/>
                <a:cs typeface="Times New Roman"/>
              </a:rPr>
              <a:t> </a:t>
            </a:r>
            <a:r>
              <a:rPr lang="en-US" sz="800" i="1" err="1">
                <a:solidFill>
                  <a:srgbClr val="05103E"/>
                </a:solidFill>
                <a:latin typeface="Times New Roman"/>
                <a:ea typeface="Calibri" panose="020F0502020204030204"/>
                <a:cs typeface="Times New Roman"/>
              </a:rPr>
              <a:t>jaren</a:t>
            </a:r>
            <a:r>
              <a:rPr lang="en-US" sz="800" i="1">
                <a:solidFill>
                  <a:srgbClr val="05103E"/>
                </a:solidFill>
                <a:latin typeface="Times New Roman"/>
                <a:ea typeface="Calibri" panose="020F0502020204030204"/>
                <a:cs typeface="Times New Roman"/>
              </a:rPr>
              <a:t>. </a:t>
            </a:r>
            <a:r>
              <a:rPr lang="en-US" sz="800">
                <a:solidFill>
                  <a:srgbClr val="05103E"/>
                </a:solidFill>
                <a:latin typeface="Times New Roman"/>
                <a:ea typeface="Calibri" panose="020F0502020204030204"/>
                <a:cs typeface="Times New Roman"/>
              </a:rPr>
              <a:t>FV Real Estate. </a:t>
            </a:r>
            <a:r>
              <a:rPr lang="en-US" sz="800" err="1">
                <a:solidFill>
                  <a:srgbClr val="05103E"/>
                </a:solidFill>
                <a:latin typeface="Times New Roman"/>
                <a:ea typeface="Calibri" panose="020F0502020204030204"/>
                <a:cs typeface="Times New Roman"/>
              </a:rPr>
              <a:t>Geraadpleegd</a:t>
            </a:r>
            <a:r>
              <a:rPr lang="en-US" sz="800">
                <a:solidFill>
                  <a:srgbClr val="05103E"/>
                </a:solidFill>
                <a:latin typeface="Times New Roman"/>
                <a:ea typeface="Calibri" panose="020F0502020204030204"/>
                <a:cs typeface="Times New Roman"/>
              </a:rPr>
              <a:t> op 16 </a:t>
            </a:r>
            <a:r>
              <a:rPr lang="en-US" sz="800" err="1">
                <a:solidFill>
                  <a:srgbClr val="05103E"/>
                </a:solidFill>
                <a:latin typeface="Times New Roman"/>
                <a:ea typeface="Calibri" panose="020F0502020204030204"/>
                <a:cs typeface="Times New Roman"/>
              </a:rPr>
              <a:t>september</a:t>
            </a:r>
            <a:r>
              <a:rPr lang="en-US" sz="800">
                <a:solidFill>
                  <a:srgbClr val="05103E"/>
                </a:solidFill>
                <a:latin typeface="Times New Roman"/>
                <a:ea typeface="Calibri" panose="020F0502020204030204"/>
                <a:cs typeface="Times New Roman"/>
              </a:rPr>
              <a:t> 2025, van </a:t>
            </a:r>
            <a:r>
              <a:rPr lang="en-US" sz="800">
                <a:solidFill>
                  <a:srgbClr val="05103E"/>
                </a:solidFill>
                <a:latin typeface="Times New Roman"/>
                <a:ea typeface="Calibri" panose="020F0502020204030204"/>
                <a:cs typeface="Times New Roman"/>
                <a:hlinkClick r:id="rId20"/>
              </a:rPr>
              <a:t>https://fvrealestate.nl/het-overheidsbeleid-op-de-woningmarkt-een-overzicht-van-de-afgelopen-jaren/#:~:text=Het%20overheidsbeleid%20van%20de%20afgelopen%20jaren%20heeft%20aanzienlijke%20invloed%20gehad,betaalbare%20woningen%20aan%20te%20pakken</a:t>
            </a:r>
            <a:r>
              <a:rPr lang="en-US" sz="800">
                <a:solidFill>
                  <a:srgbClr val="05103E"/>
                </a:solidFill>
                <a:latin typeface="Times New Roman"/>
                <a:ea typeface="Calibri" panose="020F0502020204030204"/>
                <a:cs typeface="Times New Roman"/>
              </a:rPr>
              <a:t>.</a:t>
            </a:r>
            <a:endParaRPr lang="en-US" sz="800">
              <a:ea typeface="Calibri" panose="020F0502020204030204"/>
              <a:cs typeface="Calibri" panose="020F0502020204030204"/>
            </a:endParaRPr>
          </a:p>
          <a:p>
            <a:pPr>
              <a:buFont typeface="Calibri" panose="020B0604020202020204" pitchFamily="34" charset="0"/>
              <a:buChar char="-"/>
            </a:pPr>
            <a:endParaRPr lang="en-US" sz="800">
              <a:solidFill>
                <a:srgbClr val="05103E"/>
              </a:solidFill>
              <a:latin typeface="Times New Roman"/>
              <a:ea typeface="+mn-lt"/>
              <a:cs typeface="Times New Roman"/>
            </a:endParaRPr>
          </a:p>
          <a:p>
            <a:pPr>
              <a:buFont typeface="Calibri" panose="020B0604020202020204" pitchFamily="34" charset="0"/>
              <a:buChar char="-"/>
            </a:pPr>
            <a:endParaRPr lang="en-US" sz="800">
              <a:ea typeface="+mn-lt"/>
              <a:cs typeface="+mn-lt"/>
            </a:endParaRPr>
          </a:p>
          <a:p>
            <a:pPr>
              <a:buNone/>
            </a:pPr>
            <a:endParaRPr lang="en-US" sz="800">
              <a:ea typeface="+mn-lt"/>
              <a:cs typeface="+mn-lt"/>
            </a:endParaRPr>
          </a:p>
        </p:txBody>
      </p:sp>
    </p:spTree>
    <p:extLst>
      <p:ext uri="{BB962C8B-B14F-4D97-AF65-F5344CB8AC3E}">
        <p14:creationId xmlns:p14="http://schemas.microsoft.com/office/powerpoint/2010/main" val="1005626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933224-B7D1-8DB6-F2B8-AA67234F0E6A}"/>
              </a:ext>
            </a:extLst>
          </p:cNvPr>
          <p:cNvSpPr>
            <a:spLocks noGrp="1"/>
          </p:cNvSpPr>
          <p:nvPr>
            <p:ph type="title"/>
          </p:nvPr>
        </p:nvSpPr>
        <p:spPr/>
        <p:txBody>
          <a:bodyPr/>
          <a:lstStyle/>
          <a:p>
            <a:r>
              <a:rPr lang="nl-NL"/>
              <a:t>bronnen</a:t>
            </a:r>
          </a:p>
        </p:txBody>
      </p:sp>
      <p:sp>
        <p:nvSpPr>
          <p:cNvPr id="3" name="Tijdelijke aanduiding voor inhoud 2">
            <a:extLst>
              <a:ext uri="{FF2B5EF4-FFF2-40B4-BE49-F238E27FC236}">
                <a16:creationId xmlns:a16="http://schemas.microsoft.com/office/drawing/2014/main" id="{7E39EF55-8E93-BCF5-331F-26335A678034}"/>
              </a:ext>
            </a:extLst>
          </p:cNvPr>
          <p:cNvSpPr>
            <a:spLocks noGrp="1"/>
          </p:cNvSpPr>
          <p:nvPr>
            <p:ph idx="1"/>
          </p:nvPr>
        </p:nvSpPr>
        <p:spPr>
          <a:xfrm>
            <a:off x="328670" y="1435444"/>
            <a:ext cx="10515600" cy="4351338"/>
          </a:xfrm>
        </p:spPr>
        <p:txBody>
          <a:bodyPr vert="horz" lIns="91440" tIns="45720" rIns="91440" bIns="45720" rtlCol="0" anchor="t">
            <a:normAutofit/>
          </a:bodyPr>
          <a:lstStyle/>
          <a:p>
            <a:pPr marL="0" indent="0">
              <a:buNone/>
            </a:pPr>
            <a:r>
              <a:rPr lang="nl-NL" sz="1050" b="1"/>
              <a:t>Regels en voorschriften</a:t>
            </a:r>
          </a:p>
          <a:p>
            <a:r>
              <a:rPr lang="nl-NL" sz="1050" dirty="0"/>
              <a:t>Autoriteit Financiële Markten. (2023). </a:t>
            </a:r>
            <a:r>
              <a:rPr lang="nl-NL" sz="1050" i="1" dirty="0"/>
              <a:t>Wet op het financieel toezicht (Wft)</a:t>
            </a:r>
            <a:r>
              <a:rPr lang="nl-NL" sz="1050" dirty="0"/>
              <a:t>. Rijksoverheid. </a:t>
            </a:r>
            <a:r>
              <a:rPr lang="en-US" sz="1050" dirty="0" err="1">
                <a:ea typeface="+mn-lt"/>
                <a:cs typeface="+mn-lt"/>
              </a:rPr>
              <a:t>Geraadpleegd</a:t>
            </a:r>
            <a:r>
              <a:rPr lang="en-US" sz="1050" dirty="0">
                <a:ea typeface="+mn-lt"/>
                <a:cs typeface="+mn-lt"/>
              </a:rPr>
              <a:t> op 17 </a:t>
            </a:r>
            <a:r>
              <a:rPr lang="en-US" sz="1050" dirty="0" err="1">
                <a:ea typeface="+mn-lt"/>
                <a:cs typeface="+mn-lt"/>
              </a:rPr>
              <a:t>september</a:t>
            </a:r>
            <a:r>
              <a:rPr lang="en-US" sz="1050" dirty="0">
                <a:ea typeface="+mn-lt"/>
                <a:cs typeface="+mn-lt"/>
              </a:rPr>
              <a:t> 2025</a:t>
            </a:r>
            <a:r>
              <a:rPr lang="en-US" sz="1050" dirty="0"/>
              <a:t>, van</a:t>
            </a:r>
            <a:r>
              <a:rPr lang="nl-NL" sz="1050" dirty="0"/>
              <a:t> </a:t>
            </a:r>
            <a:r>
              <a:rPr lang="nl-NL" sz="1050" dirty="0">
                <a:hlinkClick r:id="rId2"/>
              </a:rPr>
              <a:t>https://www.rijksoverheid.nl/onderwerpen/financiele-sector/wet-op-het-financieel-toezicht-wft</a:t>
            </a:r>
            <a:r>
              <a:rPr lang="nl-NL" sz="1050" dirty="0"/>
              <a:t> </a:t>
            </a:r>
            <a:endParaRPr lang="nl-NL" sz="1050" dirty="0">
              <a:ea typeface="Calibri"/>
              <a:cs typeface="Calibri"/>
            </a:endParaRPr>
          </a:p>
          <a:p>
            <a:r>
              <a:rPr lang="nl-NL" sz="1050" dirty="0"/>
              <a:t>Rutgers, M. (2021). </a:t>
            </a:r>
            <a:r>
              <a:rPr lang="nl-NL" sz="1050" i="1" dirty="0"/>
              <a:t>MiFID II en beleggersbescherming</a:t>
            </a:r>
            <a:r>
              <a:rPr lang="nl-NL" sz="1050" dirty="0"/>
              <a:t>. Rijksuniversiteit Groningen. </a:t>
            </a:r>
            <a:r>
              <a:rPr lang="en-US" sz="1100" dirty="0" err="1"/>
              <a:t>Geraadpleegd</a:t>
            </a:r>
            <a:r>
              <a:rPr lang="en-US" sz="1100" dirty="0"/>
              <a:t> op 17 </a:t>
            </a:r>
            <a:r>
              <a:rPr lang="en-US" sz="1100" dirty="0" err="1"/>
              <a:t>september</a:t>
            </a:r>
            <a:r>
              <a:rPr lang="en-US" sz="1100" dirty="0"/>
              <a:t> 2025, van </a:t>
            </a:r>
            <a:r>
              <a:rPr lang="nl-NL" sz="1050" dirty="0">
                <a:hlinkClick r:id="rId3"/>
              </a:rPr>
              <a:t>https://pure.rug.nl/ws/portalfiles/portal/217785880/1001605244.pdf</a:t>
            </a:r>
            <a:endParaRPr lang="nl-NL" sz="1050" dirty="0"/>
          </a:p>
          <a:p>
            <a:r>
              <a:rPr lang="nl-NL" sz="1050" dirty="0"/>
              <a:t>De Nederlandsche Bank. (2024). </a:t>
            </a:r>
            <a:r>
              <a:rPr lang="nl-NL" sz="1050" i="1" dirty="0"/>
              <a:t>Wet ter voorkoming van witwassen en financieren van terrorisme (</a:t>
            </a:r>
            <a:r>
              <a:rPr lang="nl-NL" sz="1050" i="1" dirty="0" err="1"/>
              <a:t>Wwft</a:t>
            </a:r>
            <a:r>
              <a:rPr lang="nl-NL" sz="1050" i="1" dirty="0"/>
              <a:t>)</a:t>
            </a:r>
            <a:r>
              <a:rPr lang="nl-NL" sz="1050" dirty="0"/>
              <a:t>. </a:t>
            </a:r>
            <a:r>
              <a:rPr lang="en-US" sz="1100" dirty="0" err="1"/>
              <a:t>Geraadpleegd</a:t>
            </a:r>
            <a:r>
              <a:rPr lang="en-US" sz="1100" dirty="0"/>
              <a:t> op 17 </a:t>
            </a:r>
            <a:r>
              <a:rPr lang="en-US" sz="1100" dirty="0" err="1"/>
              <a:t>september</a:t>
            </a:r>
            <a:r>
              <a:rPr lang="en-US" sz="1100" dirty="0"/>
              <a:t> 2025, van</a:t>
            </a:r>
            <a:r>
              <a:rPr lang="nl-NL" sz="1050" dirty="0"/>
              <a:t> </a:t>
            </a:r>
            <a:r>
              <a:rPr lang="nl-NL" sz="1050" dirty="0">
                <a:hlinkClick r:id="rId4"/>
              </a:rPr>
              <a:t>https://www.dnb.nl/voor-de-sector/open-boek-toezicht/wet-regelgeving/wwft</a:t>
            </a:r>
            <a:endParaRPr lang="nl-NL" sz="1050" dirty="0">
              <a:ea typeface="Calibri" panose="020F0502020204030204"/>
              <a:cs typeface="Calibri" panose="020F0502020204030204"/>
            </a:endParaRPr>
          </a:p>
          <a:p>
            <a:r>
              <a:rPr lang="nl-NL" sz="1050" dirty="0"/>
              <a:t>Nibud. (2024). </a:t>
            </a:r>
            <a:r>
              <a:rPr lang="nl-NL" sz="1050" i="1" dirty="0"/>
              <a:t>Hypotheeknormen 2024</a:t>
            </a:r>
            <a:r>
              <a:rPr lang="nl-NL" sz="1050" dirty="0"/>
              <a:t>. </a:t>
            </a:r>
            <a:r>
              <a:rPr lang="en-US" sz="1100" dirty="0" err="1"/>
              <a:t>Geraadpleegd</a:t>
            </a:r>
            <a:r>
              <a:rPr lang="en-US" sz="1100" dirty="0"/>
              <a:t> op 17 </a:t>
            </a:r>
            <a:r>
              <a:rPr lang="en-US" sz="1100" dirty="0" err="1"/>
              <a:t>september</a:t>
            </a:r>
            <a:r>
              <a:rPr lang="en-US" sz="1100" dirty="0"/>
              <a:t> 2025, van</a:t>
            </a:r>
            <a:r>
              <a:rPr lang="nl-NL" sz="1050" dirty="0"/>
              <a:t> </a:t>
            </a:r>
            <a:r>
              <a:rPr lang="nl-NL" sz="1050" dirty="0">
                <a:hlinkClick r:id="rId5"/>
              </a:rPr>
              <a:t>https://www.nibud.nl/consumenten/hypotheeknormen</a:t>
            </a:r>
            <a:r>
              <a:rPr lang="nl-NL" sz="1050" dirty="0"/>
              <a:t> </a:t>
            </a:r>
            <a:endParaRPr lang="nl-NL" sz="1050" dirty="0">
              <a:ea typeface="Calibri"/>
              <a:cs typeface="Calibri"/>
            </a:endParaRPr>
          </a:p>
          <a:p>
            <a:endParaRPr lang="nl-NL" sz="1050" dirty="0">
              <a:ea typeface="Calibri"/>
              <a:cs typeface="Calibri"/>
            </a:endParaRPr>
          </a:p>
          <a:p>
            <a:pPr marL="0" indent="0">
              <a:buNone/>
            </a:pPr>
            <a:r>
              <a:rPr lang="nl-NL" sz="1050" b="1">
                <a:ea typeface="Calibri"/>
                <a:cs typeface="Calibri"/>
              </a:rPr>
              <a:t>Technologische trends</a:t>
            </a:r>
          </a:p>
          <a:p>
            <a:pPr>
              <a:buNone/>
            </a:pPr>
            <a:r>
              <a:rPr lang="nl-NL" sz="1050" dirty="0">
                <a:ea typeface="+mn-lt"/>
                <a:cs typeface="+mn-lt"/>
              </a:rPr>
              <a:t>ABN AMRO Bank. (</a:t>
            </a:r>
            <a:r>
              <a:rPr lang="nl-NL" sz="1050" dirty="0" err="1">
                <a:ea typeface="+mn-lt"/>
                <a:cs typeface="+mn-lt"/>
              </a:rPr>
              <a:t>z.d.</a:t>
            </a:r>
            <a:r>
              <a:rPr lang="nl-NL" sz="1050" dirty="0">
                <a:ea typeface="+mn-lt"/>
                <a:cs typeface="+mn-lt"/>
              </a:rPr>
              <a:t>). </a:t>
            </a:r>
            <a:r>
              <a:rPr lang="nl-NL" sz="1050" i="1" dirty="0">
                <a:ea typeface="+mn-lt"/>
                <a:cs typeface="+mn-lt"/>
              </a:rPr>
              <a:t>Ons doel: Banking </a:t>
            </a:r>
            <a:r>
              <a:rPr lang="nl-NL" sz="1050" i="1" dirty="0" err="1">
                <a:ea typeface="+mn-lt"/>
                <a:cs typeface="+mn-lt"/>
              </a:rPr>
              <a:t>for</a:t>
            </a:r>
            <a:r>
              <a:rPr lang="nl-NL" sz="1050" i="1" dirty="0">
                <a:ea typeface="+mn-lt"/>
                <a:cs typeface="+mn-lt"/>
              </a:rPr>
              <a:t> </a:t>
            </a:r>
            <a:r>
              <a:rPr lang="nl-NL" sz="1050" i="1" dirty="0" err="1">
                <a:ea typeface="+mn-lt"/>
                <a:cs typeface="+mn-lt"/>
              </a:rPr>
              <a:t>better</a:t>
            </a:r>
            <a:r>
              <a:rPr lang="nl-NL" sz="1050" i="1" dirty="0">
                <a:ea typeface="+mn-lt"/>
                <a:cs typeface="+mn-lt"/>
              </a:rPr>
              <a:t>, </a:t>
            </a:r>
            <a:r>
              <a:rPr lang="nl-NL" sz="1050" i="1" dirty="0" err="1">
                <a:ea typeface="+mn-lt"/>
                <a:cs typeface="+mn-lt"/>
              </a:rPr>
              <a:t>for</a:t>
            </a:r>
            <a:r>
              <a:rPr lang="nl-NL" sz="1050" i="1" dirty="0">
                <a:ea typeface="+mn-lt"/>
                <a:cs typeface="+mn-lt"/>
              </a:rPr>
              <a:t> </a:t>
            </a:r>
            <a:r>
              <a:rPr lang="nl-NL" sz="1050" i="1" dirty="0" err="1">
                <a:ea typeface="+mn-lt"/>
                <a:cs typeface="+mn-lt"/>
              </a:rPr>
              <a:t>generations</a:t>
            </a:r>
            <a:r>
              <a:rPr lang="nl-NL" sz="1050" i="1" dirty="0">
                <a:ea typeface="+mn-lt"/>
                <a:cs typeface="+mn-lt"/>
              </a:rPr>
              <a:t> </a:t>
            </a:r>
            <a:r>
              <a:rPr lang="nl-NL" sz="1050" i="1" dirty="0" err="1">
                <a:ea typeface="+mn-lt"/>
                <a:cs typeface="+mn-lt"/>
              </a:rPr>
              <a:t>to</a:t>
            </a:r>
            <a:r>
              <a:rPr lang="nl-NL" sz="1050" i="1" dirty="0">
                <a:ea typeface="+mn-lt"/>
                <a:cs typeface="+mn-lt"/>
              </a:rPr>
              <a:t> </a:t>
            </a:r>
            <a:r>
              <a:rPr lang="nl-NL" sz="1050" i="1" dirty="0" err="1">
                <a:ea typeface="+mn-lt"/>
                <a:cs typeface="+mn-lt"/>
              </a:rPr>
              <a:t>come</a:t>
            </a:r>
            <a:r>
              <a:rPr lang="nl-NL" sz="1050" dirty="0">
                <a:ea typeface="+mn-lt"/>
                <a:cs typeface="+mn-lt"/>
              </a:rPr>
              <a:t>. Geraadpleegd op 12 september 2025, van </a:t>
            </a:r>
            <a:r>
              <a:rPr lang="nl-NL" sz="1050" dirty="0">
                <a:ea typeface="+mn-lt"/>
                <a:cs typeface="+mn-lt"/>
                <a:hlinkClick r:id="rId6"/>
              </a:rPr>
              <a:t>https://www.abnamro.com/nl/over-abn-amro/informatie/onze-purpose-banking-for-better-for-generations-to-come</a:t>
            </a:r>
            <a:endParaRPr lang="nl-NL" dirty="0"/>
          </a:p>
          <a:p>
            <a:pPr>
              <a:buNone/>
            </a:pPr>
            <a:r>
              <a:rPr lang="nl-NL" sz="1050" dirty="0" err="1">
                <a:ea typeface="+mn-lt"/>
                <a:cs typeface="+mn-lt"/>
              </a:rPr>
              <a:t>Independer</a:t>
            </a:r>
            <a:r>
              <a:rPr lang="nl-NL" sz="1050" dirty="0">
                <a:ea typeface="+mn-lt"/>
                <a:cs typeface="+mn-lt"/>
              </a:rPr>
              <a:t>. (</a:t>
            </a:r>
            <a:r>
              <a:rPr lang="nl-NL" sz="1050" dirty="0" err="1">
                <a:ea typeface="+mn-lt"/>
                <a:cs typeface="+mn-lt"/>
              </a:rPr>
              <a:t>z.d.</a:t>
            </a:r>
            <a:r>
              <a:rPr lang="nl-NL" sz="1050" dirty="0">
                <a:ea typeface="+mn-lt"/>
                <a:cs typeface="+mn-lt"/>
              </a:rPr>
              <a:t>). </a:t>
            </a:r>
            <a:r>
              <a:rPr lang="nl-NL" sz="1050" i="1" dirty="0">
                <a:ea typeface="+mn-lt"/>
                <a:cs typeface="+mn-lt"/>
              </a:rPr>
              <a:t>25 jaar onafhankelijk advies</a:t>
            </a:r>
            <a:r>
              <a:rPr lang="nl-NL" sz="1050" dirty="0">
                <a:ea typeface="+mn-lt"/>
                <a:cs typeface="+mn-lt"/>
              </a:rPr>
              <a:t>. Geraadpleegd op 12 september 2025, van </a:t>
            </a:r>
            <a:r>
              <a:rPr lang="nl-NL" sz="1050" dirty="0">
                <a:ea typeface="+mn-lt"/>
                <a:cs typeface="+mn-lt"/>
                <a:hlinkClick r:id="rId7"/>
              </a:rPr>
              <a:t>https://www.independer.nl/algemeen/info/over-independer.aspx</a:t>
            </a:r>
            <a:endParaRPr lang="nl-NL" dirty="0"/>
          </a:p>
          <a:p>
            <a:pPr>
              <a:buNone/>
            </a:pPr>
            <a:r>
              <a:rPr lang="nl-NL" sz="1050" dirty="0">
                <a:ea typeface="+mn-lt"/>
                <a:cs typeface="+mn-lt"/>
              </a:rPr>
              <a:t>ING. (</a:t>
            </a:r>
            <a:r>
              <a:rPr lang="nl-NL" sz="1050" dirty="0" err="1">
                <a:ea typeface="+mn-lt"/>
                <a:cs typeface="+mn-lt"/>
              </a:rPr>
              <a:t>z.d.</a:t>
            </a:r>
            <a:r>
              <a:rPr lang="nl-NL" sz="1050" dirty="0">
                <a:ea typeface="+mn-lt"/>
                <a:cs typeface="+mn-lt"/>
              </a:rPr>
              <a:t>). </a:t>
            </a:r>
            <a:r>
              <a:rPr lang="nl-NL" sz="1050" i="1" dirty="0" err="1">
                <a:ea typeface="+mn-lt"/>
                <a:cs typeface="+mn-lt"/>
              </a:rPr>
              <a:t>Purpose</a:t>
            </a:r>
            <a:r>
              <a:rPr lang="nl-NL" sz="1050" i="1" dirty="0">
                <a:ea typeface="+mn-lt"/>
                <a:cs typeface="+mn-lt"/>
              </a:rPr>
              <a:t> </a:t>
            </a:r>
            <a:r>
              <a:rPr lang="nl-NL" sz="1050" i="1" dirty="0" err="1">
                <a:ea typeface="+mn-lt"/>
                <a:cs typeface="+mn-lt"/>
              </a:rPr>
              <a:t>and</a:t>
            </a:r>
            <a:r>
              <a:rPr lang="nl-NL" sz="1050" i="1" dirty="0">
                <a:ea typeface="+mn-lt"/>
                <a:cs typeface="+mn-lt"/>
              </a:rPr>
              <a:t> </a:t>
            </a:r>
            <a:r>
              <a:rPr lang="nl-NL" sz="1050" i="1" dirty="0" err="1">
                <a:ea typeface="+mn-lt"/>
                <a:cs typeface="+mn-lt"/>
              </a:rPr>
              <a:t>values</a:t>
            </a:r>
            <a:r>
              <a:rPr lang="nl-NL" sz="1050" dirty="0">
                <a:ea typeface="+mn-lt"/>
                <a:cs typeface="+mn-lt"/>
              </a:rPr>
              <a:t>. ING Groep. Geraadpleegd op 12 september 2025, van </a:t>
            </a:r>
            <a:r>
              <a:rPr lang="nl-NL" sz="1050" dirty="0">
                <a:ea typeface="+mn-lt"/>
                <a:cs typeface="+mn-lt"/>
                <a:hlinkClick r:id="rId8"/>
              </a:rPr>
              <a:t>https://ing.com/about-us/purpose-and-values</a:t>
            </a:r>
            <a:r>
              <a:rPr lang="nl-NL" sz="1050" dirty="0">
                <a:ea typeface="+mn-lt"/>
                <a:cs typeface="+mn-lt"/>
              </a:rPr>
              <a:t> </a:t>
            </a:r>
            <a:endParaRPr lang="nl-NL" dirty="0"/>
          </a:p>
          <a:p>
            <a:pPr>
              <a:buNone/>
            </a:pPr>
            <a:r>
              <a:rPr lang="nl-NL" sz="1050">
                <a:ea typeface="+mn-lt"/>
                <a:cs typeface="+mn-lt"/>
              </a:rPr>
              <a:t>Nibud. (2021). </a:t>
            </a:r>
            <a:r>
              <a:rPr lang="nl-NL" sz="1050" i="1">
                <a:ea typeface="+mn-lt"/>
                <a:cs typeface="+mn-lt"/>
              </a:rPr>
              <a:t>Rapport jongvolwassenen en beleggen 2021</a:t>
            </a:r>
            <a:r>
              <a:rPr lang="nl-NL" sz="1050">
                <a:ea typeface="+mn-lt"/>
                <a:cs typeface="+mn-lt"/>
              </a:rPr>
              <a:t>. Geraadpleegd op 12 september 2025, van </a:t>
            </a:r>
            <a:r>
              <a:rPr lang="nl-NL" sz="1050" dirty="0">
                <a:ea typeface="+mn-lt"/>
                <a:cs typeface="+mn-lt"/>
                <a:hlinkClick r:id="rId9"/>
              </a:rPr>
              <a:t>https://www.nibud.nl/onderzoeksrapporten/rapport-jongvolwassenen-en-beleggen-2021-2/</a:t>
            </a:r>
            <a:endParaRPr lang="nl-NL" dirty="0"/>
          </a:p>
          <a:p>
            <a:pPr>
              <a:buNone/>
            </a:pPr>
            <a:r>
              <a:rPr lang="nl-NL" sz="1050" dirty="0">
                <a:ea typeface="+mn-lt"/>
                <a:cs typeface="+mn-lt"/>
              </a:rPr>
              <a:t>Redactie Marketing Tribune. (2024, 7 november). </a:t>
            </a:r>
            <a:r>
              <a:rPr lang="nl-NL" sz="1050" i="1" dirty="0">
                <a:ea typeface="+mn-lt"/>
                <a:cs typeface="+mn-lt"/>
              </a:rPr>
              <a:t>Authenticiteit, transparantie en flexibiliteit zijn sleutelwoorden om jongeren te bereiken</a:t>
            </a:r>
            <a:r>
              <a:rPr lang="nl-NL" sz="1050" dirty="0">
                <a:ea typeface="+mn-lt"/>
                <a:cs typeface="+mn-lt"/>
              </a:rPr>
              <a:t>. </a:t>
            </a:r>
            <a:r>
              <a:rPr lang="nl-NL" sz="1050" dirty="0" err="1">
                <a:ea typeface="+mn-lt"/>
                <a:cs typeface="+mn-lt"/>
              </a:rPr>
              <a:t>MarketingTribune</a:t>
            </a:r>
            <a:r>
              <a:rPr lang="nl-NL" sz="1050" dirty="0">
                <a:ea typeface="+mn-lt"/>
                <a:cs typeface="+mn-lt"/>
              </a:rPr>
              <a:t>. Geraadpleegd op 12 september 2025, van </a:t>
            </a:r>
            <a:r>
              <a:rPr lang="nl-NL" sz="1050" dirty="0">
                <a:ea typeface="+mn-lt"/>
                <a:cs typeface="+mn-lt"/>
                <a:hlinkClick r:id="rId10"/>
              </a:rPr>
              <a:t>https://www.marketingtribune.nl/algemeen/nieuws/2024/11/authenticiteit-transparantie-en-flexibiliteit-zijn-sleutelwoorden-om-jonger/index.xml</a:t>
            </a:r>
            <a:endParaRPr lang="nl-NL" dirty="0"/>
          </a:p>
          <a:p>
            <a:pPr>
              <a:buNone/>
            </a:pPr>
            <a:endParaRPr lang="nl-NL" sz="1050" dirty="0">
              <a:ea typeface="Calibri"/>
              <a:cs typeface="Calibri"/>
            </a:endParaRPr>
          </a:p>
          <a:p>
            <a:pPr marL="0" indent="0">
              <a:buNone/>
            </a:pPr>
            <a:endParaRPr lang="nl-NL" sz="1050" dirty="0">
              <a:ea typeface="Calibri"/>
              <a:cs typeface="Calibri"/>
            </a:endParaRPr>
          </a:p>
          <a:p>
            <a:endParaRPr lang="nl-NL" sz="1050" dirty="0">
              <a:ea typeface="Calibri"/>
              <a:cs typeface="Calibri"/>
            </a:endParaRPr>
          </a:p>
          <a:p>
            <a:endParaRPr lang="nl-NL" sz="1050" dirty="0">
              <a:ea typeface="Calibri"/>
              <a:cs typeface="Calibri"/>
            </a:endParaRPr>
          </a:p>
        </p:txBody>
      </p:sp>
    </p:spTree>
    <p:extLst>
      <p:ext uri="{BB962C8B-B14F-4D97-AF65-F5344CB8AC3E}">
        <p14:creationId xmlns:p14="http://schemas.microsoft.com/office/powerpoint/2010/main" val="255619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F5DAF5D-9573-48CB-2B6D-AA433AF1BFBE}"/>
              </a:ext>
            </a:extLst>
          </p:cNvPr>
          <p:cNvSpPr>
            <a:spLocks noGrp="1"/>
          </p:cNvSpPr>
          <p:nvPr>
            <p:ph type="title"/>
          </p:nvPr>
        </p:nvSpPr>
        <p:spPr>
          <a:xfrm>
            <a:off x="466722" y="586855"/>
            <a:ext cx="3201366" cy="3387497"/>
          </a:xfrm>
        </p:spPr>
        <p:txBody>
          <a:bodyPr anchor="b">
            <a:normAutofit/>
          </a:bodyPr>
          <a:lstStyle/>
          <a:p>
            <a:pPr algn="r"/>
            <a:r>
              <a:rPr lang="nl-NL" sz="3700">
                <a:solidFill>
                  <a:srgbClr val="FFFFFF"/>
                </a:solidFill>
                <a:ea typeface="Calibri Light"/>
                <a:cs typeface="Calibri Light"/>
              </a:rPr>
              <a:t>Toelichting Demografische trends (1)</a:t>
            </a:r>
            <a:endParaRPr lang="nl-NL" sz="3700">
              <a:solidFill>
                <a:srgbClr val="FFFFFF"/>
              </a:solidFill>
            </a:endParaRPr>
          </a:p>
        </p:txBody>
      </p:sp>
      <p:sp>
        <p:nvSpPr>
          <p:cNvPr id="3" name="Tijdelijke aanduiding voor inhoud 2">
            <a:extLst>
              <a:ext uri="{FF2B5EF4-FFF2-40B4-BE49-F238E27FC236}">
                <a16:creationId xmlns:a16="http://schemas.microsoft.com/office/drawing/2014/main" id="{160E7C9C-1202-8F2B-9BE4-C54E34F545CF}"/>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nl-NL" sz="1800" b="1">
                <a:ea typeface="+mn-lt"/>
                <a:cs typeface="+mn-lt"/>
              </a:rPr>
              <a:t>Toename hypotheekaanvragen in 2024 door jongere  huizenkopers (tot 35 jaar).</a:t>
            </a:r>
            <a:r>
              <a:rPr lang="nl-NL" sz="1800">
                <a:ea typeface="+mn-lt"/>
                <a:cs typeface="+mn-lt"/>
              </a:rPr>
              <a:t> De Hypotheker constateerde dat jonge huizenkopers de laatste tijd vaker een hypotheek aanvragen. Het beleid kan hierin een ondersteunende rol hebben gespeeld. Zo hebben ze gebruik kunnen maken van de dalende hypotheekrente in combinatie met de loonstijging. Dit heeft een positief effect op het maximale leenbedrag, waardoor ze makkelijker een eerste huis kunnen kopen. De totale aanvragen in de markt zijn met 29% gestegen t.o.v. 2023. Dit is interessant, omdat er door deze ontwikkeling de doelgroep jongeren groter wordt </a:t>
            </a:r>
            <a:r>
              <a:rPr lang="nl-NL" sz="1800">
                <a:solidFill>
                  <a:srgbClr val="000000"/>
                </a:solidFill>
                <a:ea typeface="+mn-lt"/>
                <a:cs typeface="+mn-lt"/>
              </a:rPr>
              <a:t>(NL#TIMES, 2025).</a:t>
            </a:r>
            <a:endParaRPr lang="en-US" sz="900">
              <a:solidFill>
                <a:srgbClr val="000000"/>
              </a:solidFill>
              <a:ea typeface="Calibri" panose="020F0502020204030204"/>
              <a:cs typeface="Calibri" panose="020F0502020204030204"/>
            </a:endParaRPr>
          </a:p>
          <a:p>
            <a:pPr marL="0" indent="0">
              <a:buNone/>
            </a:pPr>
            <a:endParaRPr lang="nl-NL" sz="1800">
              <a:ea typeface="+mn-lt"/>
              <a:cs typeface="+mn-lt"/>
            </a:endParaRPr>
          </a:p>
          <a:p>
            <a:r>
              <a:rPr lang="nl-NL" sz="1800" b="1">
                <a:ea typeface="+mn-lt"/>
                <a:cs typeface="+mn-lt"/>
              </a:rPr>
              <a:t>Vergrijzing </a:t>
            </a:r>
            <a:r>
              <a:rPr lang="nl-NL" sz="1800">
                <a:ea typeface="+mn-lt"/>
                <a:cs typeface="+mn-lt"/>
              </a:rPr>
              <a:t>leidt tot een afnemende doorstroming van woningen omdat ouderen langer zelfstandig blijven wonen en minder verhuizen. Dit verkrapt de woningmarkt, wat bijdraagt aan stijgende huizenprijzen en een tekort aan woningen voor starters en gezinnen. Hierdoor kan het adviesbureau zowel een rol spelen voor ouderen door een toekomst bestendig huis te vinden voor hen en hierdoor doorstroming te bevorderen. Ook kan de adviseur helpen om alsnog advies te geven om een huis te vinden voor de gezinnen en starters (</a:t>
            </a:r>
            <a:r>
              <a:rPr lang="en-US" sz="1800" err="1">
                <a:ea typeface="+mn-lt"/>
                <a:cs typeface="+mn-lt"/>
              </a:rPr>
              <a:t>Movisie</a:t>
            </a:r>
            <a:r>
              <a:rPr lang="en-US" sz="1800">
                <a:ea typeface="+mn-lt"/>
                <a:cs typeface="+mn-lt"/>
              </a:rPr>
              <a:t>, 2024).</a:t>
            </a:r>
          </a:p>
          <a:p>
            <a:endParaRPr lang="nl-NL" sz="1800">
              <a:ea typeface="+mn-lt"/>
              <a:cs typeface="+mn-lt"/>
            </a:endParaRPr>
          </a:p>
        </p:txBody>
      </p:sp>
    </p:spTree>
    <p:extLst>
      <p:ext uri="{BB962C8B-B14F-4D97-AF65-F5344CB8AC3E}">
        <p14:creationId xmlns:p14="http://schemas.microsoft.com/office/powerpoint/2010/main" val="439167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D975EA-D668-664B-7626-5209A9C1D18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96DAD04-54B5-40EC-A243-B0186D95D487}"/>
              </a:ext>
            </a:extLst>
          </p:cNvPr>
          <p:cNvSpPr>
            <a:spLocks noGrp="1"/>
          </p:cNvSpPr>
          <p:nvPr>
            <p:ph type="title"/>
          </p:nvPr>
        </p:nvSpPr>
        <p:spPr>
          <a:xfrm>
            <a:off x="466722" y="586855"/>
            <a:ext cx="3201366" cy="3387497"/>
          </a:xfrm>
        </p:spPr>
        <p:txBody>
          <a:bodyPr anchor="b">
            <a:normAutofit/>
          </a:bodyPr>
          <a:lstStyle/>
          <a:p>
            <a:pPr algn="r"/>
            <a:r>
              <a:rPr lang="nl-NL" sz="3700">
                <a:solidFill>
                  <a:srgbClr val="FFFFFF"/>
                </a:solidFill>
                <a:ea typeface="Calibri Light"/>
                <a:cs typeface="Calibri Light"/>
              </a:rPr>
              <a:t>Toelichting Demografische trends (2)</a:t>
            </a:r>
            <a:endParaRPr lang="nl-NL" sz="3700">
              <a:solidFill>
                <a:srgbClr val="FFFFFF"/>
              </a:solidFill>
            </a:endParaRPr>
          </a:p>
        </p:txBody>
      </p:sp>
      <p:sp>
        <p:nvSpPr>
          <p:cNvPr id="3" name="Tijdelijke aanduiding voor inhoud 2">
            <a:extLst>
              <a:ext uri="{FF2B5EF4-FFF2-40B4-BE49-F238E27FC236}">
                <a16:creationId xmlns:a16="http://schemas.microsoft.com/office/drawing/2014/main" id="{F87E23CD-CECD-5AC7-770E-ACFB7A3EE98D}"/>
              </a:ext>
            </a:extLst>
          </p:cNvPr>
          <p:cNvSpPr>
            <a:spLocks noGrp="1"/>
          </p:cNvSpPr>
          <p:nvPr>
            <p:ph idx="1"/>
          </p:nvPr>
        </p:nvSpPr>
        <p:spPr>
          <a:xfrm>
            <a:off x="4810259" y="649480"/>
            <a:ext cx="6555347" cy="5546047"/>
          </a:xfrm>
        </p:spPr>
        <p:txBody>
          <a:bodyPr vert="horz" lIns="91440" tIns="45720" rIns="91440" bIns="45720" rtlCol="0" anchor="ctr">
            <a:normAutofit/>
          </a:bodyPr>
          <a:lstStyle/>
          <a:p>
            <a:pPr marL="285750" indent="-285750">
              <a:lnSpc>
                <a:spcPct val="100000"/>
              </a:lnSpc>
              <a:spcBef>
                <a:spcPts val="0"/>
              </a:spcBef>
              <a:buFont typeface="Arial,Sans-Serif" panose="020B0604020202020204" pitchFamily="34" charset="0"/>
            </a:pPr>
            <a:r>
              <a:rPr lang="nl-NL" sz="1800" b="1">
                <a:ea typeface="+mn-lt"/>
                <a:cs typeface="+mn-lt"/>
              </a:rPr>
              <a:t>Migratie</a:t>
            </a:r>
            <a:r>
              <a:rPr lang="nl-NL" sz="1800">
                <a:ea typeface="+mn-lt"/>
                <a:cs typeface="+mn-lt"/>
              </a:rPr>
              <a:t> leidt tot bevolkingsgroei. Hierdoor groeit de  woningbehoefte nog meer. Vooral in steden is de vraag hoog, wat de hypotheken in stedelijke zones beïnvloedt. Hierdoor kan in de steden extra vraag komen naar advies om een huis te bemachtigen of inzicht te krijgen in financiële mogelijkheden (</a:t>
            </a:r>
            <a:r>
              <a:rPr lang="en-US" sz="1800" err="1">
                <a:ea typeface="+mn-lt"/>
                <a:cs typeface="+mn-lt"/>
              </a:rPr>
              <a:t>Centraal</a:t>
            </a:r>
            <a:r>
              <a:rPr lang="en-US" sz="1800">
                <a:ea typeface="+mn-lt"/>
                <a:cs typeface="+mn-lt"/>
              </a:rPr>
              <a:t> Bureau </a:t>
            </a:r>
            <a:r>
              <a:rPr lang="en-US" sz="1800" err="1">
                <a:ea typeface="+mn-lt"/>
                <a:cs typeface="+mn-lt"/>
              </a:rPr>
              <a:t>voor</a:t>
            </a:r>
            <a:r>
              <a:rPr lang="en-US" sz="1800">
                <a:ea typeface="+mn-lt"/>
                <a:cs typeface="+mn-lt"/>
              </a:rPr>
              <a:t> de </a:t>
            </a:r>
            <a:r>
              <a:rPr lang="en-US" sz="1800" err="1">
                <a:ea typeface="+mn-lt"/>
                <a:cs typeface="+mn-lt"/>
              </a:rPr>
              <a:t>Statistiek</a:t>
            </a:r>
            <a:r>
              <a:rPr lang="en-US" sz="1800">
                <a:ea typeface="+mn-lt"/>
                <a:cs typeface="+mn-lt"/>
              </a:rPr>
              <a:t>, 2025).</a:t>
            </a:r>
            <a:endParaRPr lang="nl-NL" sz="1800">
              <a:ea typeface="+mn-lt"/>
              <a:cs typeface="+mn-lt"/>
            </a:endParaRPr>
          </a:p>
          <a:p>
            <a:pPr marL="0" indent="0">
              <a:lnSpc>
                <a:spcPct val="100000"/>
              </a:lnSpc>
              <a:spcBef>
                <a:spcPts val="0"/>
              </a:spcBef>
              <a:buNone/>
            </a:pPr>
            <a:endParaRPr lang="nl-NL" sz="1800">
              <a:ea typeface="Calibri" panose="020F0502020204030204"/>
              <a:cs typeface="Calibri" panose="020F0502020204030204"/>
            </a:endParaRPr>
          </a:p>
          <a:p>
            <a:r>
              <a:rPr lang="nl-NL" sz="1800" b="1">
                <a:ea typeface="+mn-lt"/>
                <a:cs typeface="+mn-lt"/>
              </a:rPr>
              <a:t>Steeds meer jongeren beleggen 42%. </a:t>
            </a:r>
            <a:r>
              <a:rPr lang="nl-NL" sz="1800">
                <a:ea typeface="+mn-lt"/>
                <a:cs typeface="+mn-lt"/>
              </a:rPr>
              <a:t>De grootste reden daarvoor is om vermogen op te bouwen. Echter lijken zij zelf niet allemaal voldoende kennis te hebben. Dus kan advies hierin een belangrijke rol spelen (</a:t>
            </a:r>
            <a:r>
              <a:rPr lang="en-US" sz="1800">
                <a:ea typeface="+mn-lt"/>
                <a:cs typeface="+mn-lt"/>
              </a:rPr>
              <a:t>Prins et al., 2021).</a:t>
            </a:r>
            <a:endParaRPr lang="nl-NL" sz="1800">
              <a:ea typeface="+mn-lt"/>
              <a:cs typeface="+mn-lt"/>
            </a:endParaRPr>
          </a:p>
        </p:txBody>
      </p:sp>
    </p:spTree>
    <p:extLst>
      <p:ext uri="{BB962C8B-B14F-4D97-AF65-F5344CB8AC3E}">
        <p14:creationId xmlns:p14="http://schemas.microsoft.com/office/powerpoint/2010/main" val="2035155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9B05A51-A53B-F053-ADD3-0A8D844B011A}"/>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rPr>
              <a:t>Toelichting Regels en Voorschriften</a:t>
            </a:r>
          </a:p>
        </p:txBody>
      </p:sp>
      <p:sp>
        <p:nvSpPr>
          <p:cNvPr id="3" name="Tijdelijke aanduiding voor inhoud 2">
            <a:extLst>
              <a:ext uri="{FF2B5EF4-FFF2-40B4-BE49-F238E27FC236}">
                <a16:creationId xmlns:a16="http://schemas.microsoft.com/office/drawing/2014/main" id="{FC7F078D-22F4-9E8E-5CDC-4868C4D519F1}"/>
              </a:ext>
            </a:extLst>
          </p:cNvPr>
          <p:cNvSpPr>
            <a:spLocks noGrp="1"/>
          </p:cNvSpPr>
          <p:nvPr>
            <p:ph idx="1"/>
          </p:nvPr>
        </p:nvSpPr>
        <p:spPr>
          <a:xfrm>
            <a:off x="4810259" y="649480"/>
            <a:ext cx="6555347" cy="5546047"/>
          </a:xfrm>
        </p:spPr>
        <p:txBody>
          <a:bodyPr anchor="ctr">
            <a:normAutofit/>
          </a:bodyPr>
          <a:lstStyle/>
          <a:p>
            <a:r>
              <a:rPr lang="nl-NL" sz="1800" b="1"/>
              <a:t>Wet op het financieel toezicht (</a:t>
            </a:r>
            <a:r>
              <a:rPr lang="nl-NL" sz="1800" b="1" err="1"/>
              <a:t>Wft</a:t>
            </a:r>
            <a:r>
              <a:rPr lang="nl-NL" sz="1800" b="1"/>
              <a:t>) &amp; zorgplicht</a:t>
            </a:r>
            <a:br>
              <a:rPr lang="nl-NL" sz="1800"/>
            </a:br>
            <a:r>
              <a:rPr lang="nl-NL" sz="1800"/>
              <a:t>De </a:t>
            </a:r>
            <a:r>
              <a:rPr lang="nl-NL" sz="1800" err="1"/>
              <a:t>Wft</a:t>
            </a:r>
            <a:r>
              <a:rPr lang="nl-NL" sz="1800"/>
              <a:t> regelt toezicht op financiële instellingen en verplicht adviseurs om in het belang van de klant te handelen. Transparantie over kosten en risico’s is wettelijk vastgelegd </a:t>
            </a:r>
            <a:r>
              <a:rPr lang="nl-NL" sz="1800">
                <a:ea typeface="+mn-lt"/>
                <a:cs typeface="+mn-lt"/>
              </a:rPr>
              <a:t>(Autoriteit Financiële Markten, 2023).</a:t>
            </a:r>
          </a:p>
          <a:p>
            <a:r>
              <a:rPr lang="nl-NL" sz="1800" b="1" err="1"/>
              <a:t>MiFID</a:t>
            </a:r>
            <a:r>
              <a:rPr lang="nl-NL" sz="1800" b="1"/>
              <a:t> II (Markets in Financial </a:t>
            </a:r>
            <a:r>
              <a:rPr lang="nl-NL" sz="1800" b="1" err="1"/>
              <a:t>Instruments</a:t>
            </a:r>
            <a:r>
              <a:rPr lang="nl-NL" sz="1800" b="1"/>
              <a:t> Directive II)</a:t>
            </a:r>
            <a:br>
              <a:rPr lang="nl-NL" sz="1800"/>
            </a:br>
            <a:r>
              <a:rPr lang="nl-NL" sz="1800"/>
              <a:t>Europese richtlijn die eisen stelt aan beleggingsadvies, kosten­transparantie en geschiktheidstoetsen. In Nederland geïmplementeerd via de </a:t>
            </a:r>
            <a:r>
              <a:rPr lang="nl-NL" sz="1800" err="1"/>
              <a:t>Wft</a:t>
            </a:r>
            <a:r>
              <a:rPr lang="nl-NL" sz="1800"/>
              <a:t> (Rutgers, 2021).</a:t>
            </a:r>
            <a:endParaRPr lang="nl-NL" sz="1800">
              <a:ea typeface="Calibri"/>
              <a:cs typeface="Calibri"/>
            </a:endParaRPr>
          </a:p>
          <a:p>
            <a:r>
              <a:rPr lang="nl-NL" sz="1800" b="1"/>
              <a:t>SFDR (</a:t>
            </a:r>
            <a:r>
              <a:rPr lang="nl-NL" sz="1800" b="1" err="1"/>
              <a:t>Sustainable</a:t>
            </a:r>
            <a:r>
              <a:rPr lang="nl-NL" sz="1800" b="1"/>
              <a:t> Finance </a:t>
            </a:r>
            <a:r>
              <a:rPr lang="nl-NL" sz="1800" b="1" err="1"/>
              <a:t>Disclosure</a:t>
            </a:r>
            <a:r>
              <a:rPr lang="nl-NL" sz="1800" b="1"/>
              <a:t> </a:t>
            </a:r>
            <a:r>
              <a:rPr lang="nl-NL" sz="1800" b="1" err="1"/>
              <a:t>Regulation</a:t>
            </a:r>
            <a:r>
              <a:rPr lang="nl-NL" sz="1800" b="1"/>
              <a:t>)</a:t>
            </a:r>
            <a:br>
              <a:rPr lang="nl-NL" sz="1800"/>
            </a:br>
            <a:r>
              <a:rPr lang="nl-NL" sz="1800"/>
              <a:t>Verplicht financiële instellingen en adviseurs om duurzaamheidsrisico’s en ESG-factoren te integreren in advies en productinformatie (Rutgers, 2021).</a:t>
            </a:r>
            <a:br>
              <a:rPr lang="nl-NL" sz="1700"/>
            </a:br>
            <a:endParaRPr lang="nl-NL" sz="1700">
              <a:ea typeface="Calibri"/>
              <a:cs typeface="Calibri"/>
            </a:endParaRPr>
          </a:p>
        </p:txBody>
      </p:sp>
    </p:spTree>
    <p:extLst>
      <p:ext uri="{BB962C8B-B14F-4D97-AF65-F5344CB8AC3E}">
        <p14:creationId xmlns:p14="http://schemas.microsoft.com/office/powerpoint/2010/main" val="2501366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6043B1-B0C3-79B4-8D09-C68EAD5A77D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FBB5AE-48AA-E817-CA20-6C1E4B718476}"/>
              </a:ext>
            </a:extLst>
          </p:cNvPr>
          <p:cNvSpPr>
            <a:spLocks noGrp="1"/>
          </p:cNvSpPr>
          <p:nvPr>
            <p:ph type="title"/>
          </p:nvPr>
        </p:nvSpPr>
        <p:spPr>
          <a:xfrm>
            <a:off x="826396" y="586855"/>
            <a:ext cx="4230100" cy="3387497"/>
          </a:xfrm>
        </p:spPr>
        <p:txBody>
          <a:bodyPr anchor="b">
            <a:normAutofit/>
          </a:bodyPr>
          <a:lstStyle/>
          <a:p>
            <a:pPr algn="r"/>
            <a:r>
              <a:rPr lang="nl-NL" sz="4000">
                <a:solidFill>
                  <a:srgbClr val="FFFFFF"/>
                </a:solidFill>
              </a:rPr>
              <a:t>Toelichting Regels en Voorschriften</a:t>
            </a:r>
          </a:p>
        </p:txBody>
      </p:sp>
      <p:sp>
        <p:nvSpPr>
          <p:cNvPr id="3" name="Tijdelijke aanduiding voor inhoud 2">
            <a:extLst>
              <a:ext uri="{FF2B5EF4-FFF2-40B4-BE49-F238E27FC236}">
                <a16:creationId xmlns:a16="http://schemas.microsoft.com/office/drawing/2014/main" id="{99042826-D998-8E7A-3461-5795D145E934}"/>
              </a:ext>
            </a:extLst>
          </p:cNvPr>
          <p:cNvSpPr>
            <a:spLocks noGrp="1"/>
          </p:cNvSpPr>
          <p:nvPr>
            <p:ph idx="1"/>
          </p:nvPr>
        </p:nvSpPr>
        <p:spPr>
          <a:xfrm>
            <a:off x="6503158" y="649480"/>
            <a:ext cx="4862447" cy="5546047"/>
          </a:xfrm>
        </p:spPr>
        <p:txBody>
          <a:bodyPr anchor="ctr">
            <a:normAutofit/>
          </a:bodyPr>
          <a:lstStyle/>
          <a:p>
            <a:r>
              <a:rPr lang="nl-NL" sz="1900" b="1"/>
              <a:t>Wwft (Wet ter voorkoming van witwassen en financieren van terrorisme)</a:t>
            </a:r>
            <a:br>
              <a:rPr lang="nl-NL" sz="1900"/>
            </a:br>
            <a:r>
              <a:rPr lang="nl-NL" sz="1900"/>
              <a:t>Financiële instellingen moeten cliëntenonderzoek uitvoeren en ongebruikelijke transacties melden aan FIU-Nederland (De Nederlandsche Bank, 2024).</a:t>
            </a:r>
          </a:p>
          <a:p>
            <a:r>
              <a:rPr lang="nl-NL" sz="1900" b="1"/>
              <a:t>Hypotheekregels (LTV en LTI-normen)</a:t>
            </a:r>
            <a:br>
              <a:rPr lang="nl-NL" sz="1900"/>
            </a:br>
            <a:r>
              <a:rPr lang="nl-NL" sz="1900"/>
              <a:t>Wettelijk vastgestelde maximale leenratio’s (Loan to Value en Loan to Income) beperken de hypotheekhoogte, vooral relevant voor starters (Nibud, 2024).</a:t>
            </a:r>
          </a:p>
          <a:p>
            <a:endParaRPr lang="nl-NL" sz="1900"/>
          </a:p>
        </p:txBody>
      </p:sp>
    </p:spTree>
    <p:extLst>
      <p:ext uri="{BB962C8B-B14F-4D97-AF65-F5344CB8AC3E}">
        <p14:creationId xmlns:p14="http://schemas.microsoft.com/office/powerpoint/2010/main" val="3349433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1F1A22E-E0FB-464C-0CA3-4D46140217C6}"/>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economie en omgeving (1)</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D46F7805-31C0-CE97-235B-1EAFA34BAA90}"/>
              </a:ext>
            </a:extLst>
          </p:cNvPr>
          <p:cNvSpPr>
            <a:spLocks noGrp="1"/>
          </p:cNvSpPr>
          <p:nvPr>
            <p:ph idx="1"/>
          </p:nvPr>
        </p:nvSpPr>
        <p:spPr>
          <a:xfrm>
            <a:off x="4810259" y="649480"/>
            <a:ext cx="6555347" cy="5546047"/>
          </a:xfrm>
        </p:spPr>
        <p:txBody>
          <a:bodyPr vert="horz" lIns="91440" tIns="45720" rIns="91440" bIns="45720" rtlCol="0" anchor="ctr">
            <a:normAutofit/>
          </a:bodyPr>
          <a:lstStyle/>
          <a:p>
            <a:pPr marL="0" indent="0">
              <a:spcBef>
                <a:spcPts val="0"/>
              </a:spcBef>
              <a:buNone/>
            </a:pPr>
            <a:r>
              <a:rPr lang="nl-NL" sz="1700">
                <a:ea typeface="Calibri"/>
                <a:cs typeface="Calibri"/>
              </a:rPr>
              <a:t>Hypotheken</a:t>
            </a:r>
          </a:p>
          <a:p>
            <a:r>
              <a:rPr lang="nl-NL" sz="1700">
                <a:ea typeface="+mn-lt"/>
                <a:cs typeface="+mn-lt"/>
              </a:rPr>
              <a:t>De Nederlandse hypotheekmarkt bevindt zich op een hoogtepunt: er zijn de afgelopen jaren recordaantallen hypotheken afgesloten. Dit gebeurt ondanks dat de woningmarkt krap en duur blijft. Nederland heeft internationaal gezien één van de hoogste hypotheekschulden ten opzichte van het BBP. Dit maakt huishoudens en de economie kwetsbaar voor renteverhogingen of dalingen in de huizenprijzen (CBS, 2024).</a:t>
            </a:r>
            <a:endParaRPr lang="nl-NL" sz="1700">
              <a:ea typeface="Calibri"/>
              <a:cs typeface="Calibri"/>
            </a:endParaRPr>
          </a:p>
          <a:p>
            <a:r>
              <a:rPr lang="nl-NL" sz="1700">
                <a:ea typeface="+mn-lt"/>
                <a:cs typeface="+mn-lt"/>
              </a:rPr>
              <a:t>Hoewel de huidige hypotheekrente historisch gezien nog steeds relatief laag ligt, zijn de schommelingen de afgelopen jaren aanzienlijk. De volatiliteit van de rente beïnvloedt zowel de betaalbaarheid van hypotheken als de leencapaciteit van huishoudens (CBS, 2024).</a:t>
            </a:r>
            <a:endParaRPr lang="nl-NL" sz="1700"/>
          </a:p>
          <a:p>
            <a:pPr marL="0" indent="0">
              <a:spcBef>
                <a:spcPts val="0"/>
              </a:spcBef>
              <a:buNone/>
            </a:pPr>
            <a:endParaRPr lang="nl-NL" sz="1700">
              <a:ea typeface="Calibri"/>
              <a:cs typeface="Calibri"/>
            </a:endParaRPr>
          </a:p>
          <a:p>
            <a:pPr marL="0" indent="0">
              <a:spcBef>
                <a:spcPts val="0"/>
              </a:spcBef>
              <a:buNone/>
            </a:pPr>
            <a:r>
              <a:rPr lang="nl-NL" sz="1700">
                <a:ea typeface="Calibri"/>
                <a:cs typeface="Calibri"/>
              </a:rPr>
              <a:t>Kansen jongeren op huizenmarkt</a:t>
            </a:r>
            <a:endParaRPr lang="en-US" sz="1700">
              <a:ea typeface="Calibri"/>
              <a:cs typeface="Calibri"/>
            </a:endParaRPr>
          </a:p>
          <a:p>
            <a:pPr>
              <a:spcBef>
                <a:spcPts val="0"/>
              </a:spcBef>
            </a:pPr>
            <a:r>
              <a:rPr lang="nl-NL" sz="1700">
                <a:ea typeface="+mn-lt"/>
                <a:cs typeface="+mn-lt"/>
              </a:rPr>
              <a:t>Starters ondervinden structureel problemen door hoge prijzen en beperkt aanbod. Toch ontstaan er nieuwe mogelijkheden. Steeds meer particuliere verhuurders verkopen hun woningen, wat een kans kan bieden voor starters die zoeken naar een koopwoning. Deze ontwikkeling kan de positie van jonge huizenkopers iets verbeteren, maar concurrentie en betaalbaarheid blijven belangrijke uitdagingen (Hypotheekvisie, 2025).</a:t>
            </a:r>
            <a:endParaRPr lang="nl-NL" sz="1700">
              <a:ea typeface="Calibri"/>
              <a:cs typeface="Calibri"/>
            </a:endParaRPr>
          </a:p>
          <a:p>
            <a:pPr marL="0" indent="0">
              <a:spcBef>
                <a:spcPts val="0"/>
              </a:spcBef>
              <a:buNone/>
            </a:pPr>
            <a:endParaRPr lang="nl-NL" sz="1700">
              <a:ea typeface="Calibri"/>
              <a:cs typeface="Calibri"/>
            </a:endParaRPr>
          </a:p>
          <a:p>
            <a:pPr marL="0" indent="0">
              <a:spcBef>
                <a:spcPts val="0"/>
              </a:spcBef>
              <a:buNone/>
            </a:pPr>
            <a:endParaRPr lang="nl-NL" sz="1700">
              <a:ea typeface="Calibri"/>
              <a:cs typeface="Calibri"/>
            </a:endParaRPr>
          </a:p>
        </p:txBody>
      </p:sp>
    </p:spTree>
    <p:extLst>
      <p:ext uri="{BB962C8B-B14F-4D97-AF65-F5344CB8AC3E}">
        <p14:creationId xmlns:p14="http://schemas.microsoft.com/office/powerpoint/2010/main" val="4101549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A01669-ADE6-A533-CBD3-42E406EAB6A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5F6E2EB-9098-8C2F-BA6C-994AD0EB8835}"/>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economie en omgeving (2)</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DF22E4A2-D6B1-FC68-2D5E-0F18B202E7B0}"/>
              </a:ext>
            </a:extLst>
          </p:cNvPr>
          <p:cNvSpPr>
            <a:spLocks noGrp="1"/>
          </p:cNvSpPr>
          <p:nvPr>
            <p:ph idx="1"/>
          </p:nvPr>
        </p:nvSpPr>
        <p:spPr>
          <a:xfrm>
            <a:off x="4810259" y="649480"/>
            <a:ext cx="6555347" cy="5546047"/>
          </a:xfrm>
        </p:spPr>
        <p:txBody>
          <a:bodyPr vert="horz" lIns="91440" tIns="45720" rIns="91440" bIns="45720" rtlCol="0" anchor="ctr">
            <a:normAutofit/>
          </a:bodyPr>
          <a:lstStyle/>
          <a:p>
            <a:pPr marL="0" indent="0">
              <a:buNone/>
            </a:pPr>
            <a:r>
              <a:rPr lang="nl-NL" sz="2000">
                <a:ea typeface="+mn-lt"/>
                <a:cs typeface="+mn-lt"/>
              </a:rPr>
              <a:t>Beleggen steeds toegankelijker </a:t>
            </a:r>
          </a:p>
          <a:p>
            <a:pPr marL="0" indent="0">
              <a:buNone/>
            </a:pPr>
            <a:endParaRPr lang="nl-NL" sz="2000">
              <a:ea typeface="+mn-lt"/>
              <a:cs typeface="+mn-lt"/>
            </a:endParaRPr>
          </a:p>
          <a:p>
            <a:r>
              <a:rPr lang="nl-NL" sz="2000" dirty="0">
                <a:ea typeface="+mn-lt"/>
                <a:cs typeface="+mn-lt"/>
              </a:rPr>
              <a:t>De lage spaarrente heeft de afgelopen jaren geleid tot een sterke groei in de populariteit van beleggen. Vooral jongeren zien beleggen steeds vaker als een noodzakelijke aanvulling op sparen en pensioenopbouw. Hierdoor groeit de vraag naar advies en begeleiding bij vermogensopbouw (</a:t>
            </a:r>
            <a:r>
              <a:rPr lang="nl-NL" sz="2000" dirty="0" err="1">
                <a:ea typeface="+mn-lt"/>
                <a:cs typeface="+mn-lt"/>
              </a:rPr>
              <a:t>HypotheekVisie</a:t>
            </a:r>
            <a:r>
              <a:rPr lang="nl-NL" sz="2000" dirty="0">
                <a:ea typeface="+mn-lt"/>
                <a:cs typeface="+mn-lt"/>
              </a:rPr>
              <a:t>, 2025).</a:t>
            </a:r>
            <a:endParaRPr lang="nl-NL" sz="2000" dirty="0">
              <a:ea typeface="Calibri" panose="020F0502020204030204"/>
              <a:cs typeface="Calibri" panose="020F0502020204030204"/>
            </a:endParaRPr>
          </a:p>
          <a:p>
            <a:r>
              <a:rPr lang="nl-NL" sz="2000">
                <a:ea typeface="+mn-lt"/>
                <a:cs typeface="+mn-lt"/>
              </a:rPr>
              <a:t>Stijgende rentes hebben echter een remmende werking: sparen wordt aantrekkelijker en kan leiden tot een afname van de beleggingsbereidheid. Tegelijkertijd zorgen globalisering en de ontwikkeling van opkomende markten voor kansen in diversificatie. De keerzijde is dat geopolitieke onzekerheden, zoals oorlogen, energiecrises en inflatie, leiden tot hogere volatiliteit op de financiële markten. Dit vraagt om deskundig advies om risico’s en kansen in balans te houden (De Hypotheker, 2025).</a:t>
            </a:r>
            <a:endParaRPr lang="nl-NL" sz="2000"/>
          </a:p>
          <a:p>
            <a:endParaRPr lang="nl-NL" sz="2000">
              <a:ea typeface="Calibri"/>
              <a:cs typeface="Calibri"/>
            </a:endParaRPr>
          </a:p>
        </p:txBody>
      </p:sp>
    </p:spTree>
    <p:extLst>
      <p:ext uri="{BB962C8B-B14F-4D97-AF65-F5344CB8AC3E}">
        <p14:creationId xmlns:p14="http://schemas.microsoft.com/office/powerpoint/2010/main" val="160795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EA11C6-C145-2246-7353-0D7D9EBA17AD}"/>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concurrentie (1)</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5F157156-31ED-78D7-46C8-75E921D34A7F}"/>
              </a:ext>
            </a:extLst>
          </p:cNvPr>
          <p:cNvSpPr>
            <a:spLocks noGrp="1"/>
          </p:cNvSpPr>
          <p:nvPr>
            <p:ph idx="1"/>
          </p:nvPr>
        </p:nvSpPr>
        <p:spPr>
          <a:xfrm>
            <a:off x="4810259" y="649480"/>
            <a:ext cx="6555347" cy="5546047"/>
          </a:xfrm>
        </p:spPr>
        <p:txBody>
          <a:bodyPr vert="horz" lIns="91440" tIns="45720" rIns="91440" bIns="45720" rtlCol="0" anchor="ctr">
            <a:normAutofit fontScale="92500" lnSpcReduction="20000"/>
          </a:bodyPr>
          <a:lstStyle/>
          <a:p>
            <a:pPr>
              <a:spcBef>
                <a:spcPts val="0"/>
              </a:spcBef>
            </a:pPr>
            <a:r>
              <a:rPr lang="nl-NL" sz="1400" b="1">
                <a:ea typeface="Calibri"/>
                <a:cs typeface="Calibri"/>
              </a:rPr>
              <a:t>Traditionele partijen</a:t>
            </a:r>
          </a:p>
          <a:p>
            <a:r>
              <a:rPr lang="nl-NL" sz="1400">
                <a:ea typeface="+mn-lt"/>
                <a:cs typeface="+mn-lt"/>
              </a:rPr>
              <a:t>Vergelijking: bij grotere banken/brokers (zoals Binck, Rabobank) liggen de transactiekosten vaak veel hoger: bijv. ~€10 per transactie bij lokale aandelen bij de grotere “traditionele banken” versus ~€2 bij DEGIRO (DEGIRO, </a:t>
            </a:r>
            <a:r>
              <a:rPr lang="nl-NL" sz="1400" err="1">
                <a:ea typeface="+mn-lt"/>
                <a:cs typeface="+mn-lt"/>
              </a:rPr>
              <a:t>z.d.</a:t>
            </a:r>
            <a:r>
              <a:rPr lang="nl-NL" sz="1400">
                <a:ea typeface="+mn-lt"/>
                <a:cs typeface="+mn-lt"/>
              </a:rPr>
              <a:t>)</a:t>
            </a:r>
          </a:p>
          <a:p>
            <a:r>
              <a:rPr lang="nl-NL" sz="1400">
                <a:ea typeface="+mn-lt"/>
                <a:cs typeface="+mn-lt"/>
              </a:rPr>
              <a:t>DEGIRO meldt “meer dan 3 miljoen beleggers” in 2024 (DEGIRO, </a:t>
            </a:r>
            <a:r>
              <a:rPr lang="nl-NL" sz="1400" err="1">
                <a:ea typeface="+mn-lt"/>
                <a:cs typeface="+mn-lt"/>
              </a:rPr>
              <a:t>z.d.</a:t>
            </a:r>
            <a:r>
              <a:rPr lang="nl-NL" sz="1400">
                <a:ea typeface="+mn-lt"/>
                <a:cs typeface="+mn-lt"/>
              </a:rPr>
              <a:t>)</a:t>
            </a:r>
          </a:p>
          <a:p>
            <a:r>
              <a:rPr lang="nl-NL" sz="1400">
                <a:ea typeface="+mn-lt"/>
                <a:cs typeface="+mn-lt"/>
              </a:rPr>
              <a:t>Specifieker in Nederland: ongeveer </a:t>
            </a:r>
            <a:r>
              <a:rPr lang="nl-NL" sz="1400" b="1">
                <a:ea typeface="+mn-lt"/>
                <a:cs typeface="+mn-lt"/>
              </a:rPr>
              <a:t>750.000</a:t>
            </a:r>
            <a:r>
              <a:rPr lang="nl-NL" sz="1400">
                <a:ea typeface="+mn-lt"/>
                <a:cs typeface="+mn-lt"/>
              </a:rPr>
              <a:t> Nederlandse cliënten (</a:t>
            </a:r>
            <a:r>
              <a:rPr lang="nl-NL" sz="1400" err="1">
                <a:ea typeface="+mn-lt"/>
                <a:cs typeface="+mn-lt"/>
              </a:rPr>
              <a:t>BeleggersBelangen</a:t>
            </a:r>
            <a:r>
              <a:rPr lang="nl-NL" sz="1400">
                <a:ea typeface="+mn-lt"/>
                <a:cs typeface="+mn-lt"/>
              </a:rPr>
              <a:t>, 2025).</a:t>
            </a:r>
            <a:endParaRPr lang="nl-NL"/>
          </a:p>
          <a:p>
            <a:r>
              <a:rPr lang="nl-NL" sz="1400">
                <a:ea typeface="+mn-lt"/>
                <a:cs typeface="+mn-lt"/>
              </a:rPr>
              <a:t>Laat zien dat low-</a:t>
            </a:r>
            <a:r>
              <a:rPr lang="nl-NL" sz="1400" err="1">
                <a:ea typeface="+mn-lt"/>
                <a:cs typeface="+mn-lt"/>
              </a:rPr>
              <a:t>cost</a:t>
            </a:r>
            <a:r>
              <a:rPr lang="nl-NL" sz="1400">
                <a:ea typeface="+mn-lt"/>
                <a:cs typeface="+mn-lt"/>
              </a:rPr>
              <a:t>/broker platforms succesvol zijn in aantrekken van gebruikers. Voor starters: vertrouwen dat zo’n platform veel gebruikt wordt kan een voordeel zijn.</a:t>
            </a:r>
          </a:p>
          <a:p>
            <a:r>
              <a:rPr lang="nl-NL" sz="1400">
                <a:ea typeface="+mn-lt"/>
                <a:cs typeface="+mn-lt"/>
              </a:rPr>
              <a:t>Ze hebben een sterke merknaam en een groter vertrouwen van de consumenten, maar zijn vaak duurder en minder flexibel (Consumentenbond, 2025).</a:t>
            </a:r>
            <a:endParaRPr lang="nl-NL" sz="1400">
              <a:ea typeface="Calibri"/>
              <a:cs typeface="Calibri"/>
            </a:endParaRPr>
          </a:p>
          <a:p>
            <a:r>
              <a:rPr lang="nl-NL" sz="1400">
                <a:ea typeface="+mn-lt"/>
                <a:cs typeface="+mn-lt"/>
              </a:rPr>
              <a:t>Voor jongeren/starters voelt de dienstverlening soms formeel of ingewikkeld en niet op maat genoeg (</a:t>
            </a:r>
            <a:r>
              <a:rPr lang="nl-NL" sz="1400" err="1">
                <a:ea typeface="+mn-lt"/>
                <a:cs typeface="+mn-lt"/>
              </a:rPr>
              <a:t>Kantar</a:t>
            </a:r>
            <a:r>
              <a:rPr lang="nl-NL" sz="1400">
                <a:ea typeface="+mn-lt"/>
                <a:cs typeface="+mn-lt"/>
              </a:rPr>
              <a:t>, 2024).</a:t>
            </a:r>
            <a:endParaRPr lang="nl-NL" sz="1400">
              <a:ea typeface="Calibri"/>
              <a:cs typeface="Calibri"/>
            </a:endParaRPr>
          </a:p>
          <a:p>
            <a:pPr>
              <a:spcBef>
                <a:spcPts val="0"/>
              </a:spcBef>
            </a:pPr>
            <a:endParaRPr lang="nl-NL" sz="1400">
              <a:ea typeface="Calibri"/>
              <a:cs typeface="Calibri"/>
            </a:endParaRPr>
          </a:p>
          <a:p>
            <a:pPr>
              <a:spcBef>
                <a:spcPts val="0"/>
              </a:spcBef>
            </a:pPr>
            <a:endParaRPr lang="nl-NL" sz="1400">
              <a:ea typeface="Calibri"/>
              <a:cs typeface="Calibri"/>
            </a:endParaRPr>
          </a:p>
          <a:p>
            <a:pPr>
              <a:spcBef>
                <a:spcPts val="0"/>
              </a:spcBef>
            </a:pPr>
            <a:r>
              <a:rPr lang="nl-NL" sz="1400" b="1">
                <a:ea typeface="Calibri"/>
                <a:cs typeface="Calibri"/>
              </a:rPr>
              <a:t>Nieuwe spelers/digitale platforms</a:t>
            </a:r>
          </a:p>
          <a:p>
            <a:r>
              <a:rPr lang="nl-NL" sz="1400">
                <a:ea typeface="+mn-lt"/>
                <a:cs typeface="+mn-lt"/>
              </a:rPr>
              <a:t>Partijen als </a:t>
            </a:r>
            <a:r>
              <a:rPr lang="nl-NL" sz="1400" err="1">
                <a:ea typeface="+mn-lt"/>
                <a:cs typeface="+mn-lt"/>
              </a:rPr>
              <a:t>Ikbenfrits</a:t>
            </a:r>
            <a:r>
              <a:rPr lang="nl-NL" sz="1400">
                <a:ea typeface="+mn-lt"/>
                <a:cs typeface="+mn-lt"/>
              </a:rPr>
              <a:t>, </a:t>
            </a:r>
            <a:r>
              <a:rPr lang="nl-NL" sz="1400" err="1">
                <a:ea typeface="+mn-lt"/>
                <a:cs typeface="+mn-lt"/>
              </a:rPr>
              <a:t>HypoHype</a:t>
            </a:r>
            <a:r>
              <a:rPr lang="nl-NL" sz="1400">
                <a:ea typeface="+mn-lt"/>
                <a:cs typeface="+mn-lt"/>
              </a:rPr>
              <a:t> of </a:t>
            </a:r>
            <a:r>
              <a:rPr lang="nl-NL" sz="1400" err="1">
                <a:ea typeface="+mn-lt"/>
                <a:cs typeface="+mn-lt"/>
              </a:rPr>
              <a:t>Independer</a:t>
            </a:r>
            <a:r>
              <a:rPr lang="nl-NL" sz="1400">
                <a:ea typeface="+mn-lt"/>
                <a:cs typeface="+mn-lt"/>
              </a:rPr>
              <a:t> richten zich op digitaal hypotheekadvies en vergelijking.</a:t>
            </a:r>
            <a:endParaRPr lang="nl-NL" sz="1400">
              <a:ea typeface="Calibri"/>
              <a:cs typeface="Calibri"/>
            </a:endParaRPr>
          </a:p>
          <a:p>
            <a:r>
              <a:rPr lang="nl-NL" sz="1400">
                <a:ea typeface="+mn-lt"/>
                <a:cs typeface="+mn-lt"/>
              </a:rPr>
              <a:t>Ze zijn transparant in kosten en werken sneller dan traditionele kantoren.</a:t>
            </a:r>
            <a:endParaRPr lang="nl-NL" sz="1400">
              <a:ea typeface="Calibri"/>
              <a:cs typeface="Calibri"/>
            </a:endParaRPr>
          </a:p>
          <a:p>
            <a:r>
              <a:rPr lang="nl-NL" sz="1400">
                <a:ea typeface="+mn-lt"/>
                <a:cs typeface="+mn-lt"/>
              </a:rPr>
              <a:t>Aantrekkelijk voor jongeren, omdat de hele customer </a:t>
            </a:r>
            <a:r>
              <a:rPr lang="nl-NL" sz="1400" err="1">
                <a:ea typeface="+mn-lt"/>
                <a:cs typeface="+mn-lt"/>
              </a:rPr>
              <a:t>journey</a:t>
            </a:r>
            <a:r>
              <a:rPr lang="nl-NL" sz="1400">
                <a:ea typeface="+mn-lt"/>
                <a:cs typeface="+mn-lt"/>
              </a:rPr>
              <a:t> online kan verlopen en dus laagdrempelig is (</a:t>
            </a:r>
            <a:r>
              <a:rPr lang="nl-NL" sz="1400" err="1">
                <a:ea typeface="+mn-lt"/>
                <a:cs typeface="+mn-lt"/>
              </a:rPr>
              <a:t>HypotheekVisie</a:t>
            </a:r>
            <a:r>
              <a:rPr lang="nl-NL" sz="1400">
                <a:ea typeface="+mn-lt"/>
                <a:cs typeface="+mn-lt"/>
              </a:rPr>
              <a:t>, 2025).</a:t>
            </a:r>
            <a:endParaRPr lang="nl-NL" sz="1400">
              <a:ea typeface="Calibri"/>
              <a:cs typeface="Calibri"/>
            </a:endParaRPr>
          </a:p>
          <a:p>
            <a:pPr>
              <a:spcBef>
                <a:spcPts val="0"/>
              </a:spcBef>
            </a:pPr>
            <a:endParaRPr lang="nl-NL" sz="1400">
              <a:ea typeface="Calibri"/>
              <a:cs typeface="Calibri"/>
            </a:endParaRPr>
          </a:p>
          <a:p>
            <a:pPr>
              <a:spcBef>
                <a:spcPts val="0"/>
              </a:spcBef>
            </a:pPr>
            <a:r>
              <a:rPr lang="nl-NL" sz="1400" b="1">
                <a:ea typeface="Calibri"/>
                <a:cs typeface="Calibri"/>
              </a:rPr>
              <a:t>Low </a:t>
            </a:r>
            <a:r>
              <a:rPr lang="nl-NL" sz="1400" b="1" err="1">
                <a:ea typeface="Calibri"/>
                <a:cs typeface="Calibri"/>
              </a:rPr>
              <a:t>cost</a:t>
            </a:r>
            <a:r>
              <a:rPr lang="nl-NL" sz="1400" b="1">
                <a:ea typeface="Calibri"/>
                <a:cs typeface="Calibri"/>
              </a:rPr>
              <a:t> platform</a:t>
            </a:r>
          </a:p>
          <a:p>
            <a:r>
              <a:rPr lang="nl-NL" sz="1400">
                <a:ea typeface="+mn-lt"/>
                <a:cs typeface="+mn-lt"/>
              </a:rPr>
              <a:t>Beleggingsplatforms zoals DEGIRO en Trade </a:t>
            </a:r>
            <a:r>
              <a:rPr lang="nl-NL" sz="1400" err="1">
                <a:ea typeface="+mn-lt"/>
                <a:cs typeface="+mn-lt"/>
              </a:rPr>
              <a:t>Republic</a:t>
            </a:r>
            <a:r>
              <a:rPr lang="nl-NL" sz="1400">
                <a:ea typeface="+mn-lt"/>
                <a:cs typeface="+mn-lt"/>
              </a:rPr>
              <a:t> richten zich op lage transactiekosten en eenvoudig gebruik (DEGIRO, </a:t>
            </a:r>
            <a:r>
              <a:rPr lang="nl-NL" sz="1400" err="1">
                <a:ea typeface="+mn-lt"/>
                <a:cs typeface="+mn-lt"/>
              </a:rPr>
              <a:t>z.d.</a:t>
            </a:r>
            <a:r>
              <a:rPr lang="nl-NL" sz="1400">
                <a:ea typeface="+mn-lt"/>
                <a:cs typeface="+mn-lt"/>
              </a:rPr>
              <a:t>; Trade </a:t>
            </a:r>
            <a:r>
              <a:rPr lang="nl-NL" sz="1400" err="1">
                <a:ea typeface="+mn-lt"/>
                <a:cs typeface="+mn-lt"/>
              </a:rPr>
              <a:t>Republic</a:t>
            </a:r>
            <a:r>
              <a:rPr lang="nl-NL" sz="1400">
                <a:ea typeface="+mn-lt"/>
                <a:cs typeface="+mn-lt"/>
              </a:rPr>
              <a:t>, </a:t>
            </a:r>
            <a:r>
              <a:rPr lang="nl-NL" sz="1400" err="1">
                <a:ea typeface="+mn-lt"/>
                <a:cs typeface="+mn-lt"/>
              </a:rPr>
              <a:t>z.d.</a:t>
            </a:r>
            <a:r>
              <a:rPr lang="nl-NL" sz="1400">
                <a:ea typeface="+mn-lt"/>
                <a:cs typeface="+mn-lt"/>
              </a:rPr>
              <a:t>).</a:t>
            </a:r>
            <a:endParaRPr lang="nl-NL" sz="1400">
              <a:ea typeface="Calibri"/>
              <a:cs typeface="Calibri"/>
            </a:endParaRPr>
          </a:p>
          <a:p>
            <a:r>
              <a:rPr lang="nl-NL" sz="1400">
                <a:ea typeface="+mn-lt"/>
                <a:cs typeface="+mn-lt"/>
              </a:rPr>
              <a:t>Populair bij jongeren die zelf actief willen beleggen zonder hoge (advies)kosten (ING, 2024).</a:t>
            </a:r>
            <a:endParaRPr lang="nl-NL" sz="1400">
              <a:ea typeface="Calibri"/>
              <a:cs typeface="Calibri"/>
            </a:endParaRPr>
          </a:p>
          <a:p>
            <a:r>
              <a:rPr lang="nl-NL" sz="1400">
                <a:ea typeface="+mn-lt"/>
                <a:cs typeface="+mn-lt"/>
              </a:rPr>
              <a:t>Nadelen: beperkte begeleiding en meer risico voor onervaren beleggers (AFM, 2023).</a:t>
            </a:r>
            <a:endParaRPr lang="nl-NL" sz="1400">
              <a:ea typeface="Calibri"/>
              <a:cs typeface="Calibri"/>
            </a:endParaRPr>
          </a:p>
          <a:p>
            <a:pPr>
              <a:spcBef>
                <a:spcPts val="0"/>
              </a:spcBef>
            </a:pPr>
            <a:endParaRPr lang="nl-NL" sz="1400">
              <a:ea typeface="Calibri"/>
              <a:cs typeface="Calibri"/>
            </a:endParaRPr>
          </a:p>
          <a:p>
            <a:pPr>
              <a:spcBef>
                <a:spcPts val="0"/>
              </a:spcBef>
            </a:pPr>
            <a:endParaRPr lang="nl-NL" sz="1400">
              <a:ea typeface="Calibri"/>
              <a:cs typeface="Calibri"/>
            </a:endParaRPr>
          </a:p>
        </p:txBody>
      </p:sp>
    </p:spTree>
    <p:extLst>
      <p:ext uri="{BB962C8B-B14F-4D97-AF65-F5344CB8AC3E}">
        <p14:creationId xmlns:p14="http://schemas.microsoft.com/office/powerpoint/2010/main" val="3284704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D068E2-0519-A11A-7647-767AED2E54D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206A208-7061-AF2E-BB79-C341CEE7417D}"/>
              </a:ext>
            </a:extLst>
          </p:cNvPr>
          <p:cNvSpPr>
            <a:spLocks noGrp="1"/>
          </p:cNvSpPr>
          <p:nvPr>
            <p:ph type="title"/>
          </p:nvPr>
        </p:nvSpPr>
        <p:spPr>
          <a:xfrm>
            <a:off x="466722" y="586855"/>
            <a:ext cx="3201366" cy="3387497"/>
          </a:xfrm>
        </p:spPr>
        <p:txBody>
          <a:bodyPr anchor="b">
            <a:normAutofit/>
          </a:bodyPr>
          <a:lstStyle/>
          <a:p>
            <a:pPr algn="r"/>
            <a:r>
              <a:rPr lang="nl-NL" sz="4000">
                <a:solidFill>
                  <a:srgbClr val="FFFFFF"/>
                </a:solidFill>
                <a:ea typeface="Calibri Light"/>
                <a:cs typeface="Calibri Light"/>
              </a:rPr>
              <a:t>Toelichting concurrentie (2)</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4950C11E-587D-8EAC-2A4A-CD5739E9FA47}"/>
              </a:ext>
            </a:extLst>
          </p:cNvPr>
          <p:cNvSpPr>
            <a:spLocks noGrp="1"/>
          </p:cNvSpPr>
          <p:nvPr>
            <p:ph idx="1"/>
          </p:nvPr>
        </p:nvSpPr>
        <p:spPr>
          <a:xfrm>
            <a:off x="4759765" y="929492"/>
            <a:ext cx="6555347" cy="5546047"/>
          </a:xfrm>
        </p:spPr>
        <p:txBody>
          <a:bodyPr vert="horz" lIns="91440" tIns="45720" rIns="91440" bIns="45720" rtlCol="0" anchor="ctr">
            <a:noAutofit/>
          </a:bodyPr>
          <a:lstStyle/>
          <a:p>
            <a:pPr>
              <a:spcBef>
                <a:spcPts val="0"/>
              </a:spcBef>
            </a:pPr>
            <a:r>
              <a:rPr lang="nl-NL" sz="1200" b="1">
                <a:ea typeface="Calibri"/>
                <a:cs typeface="Calibri"/>
              </a:rPr>
              <a:t>Micro-</a:t>
            </a:r>
            <a:r>
              <a:rPr lang="nl-NL" sz="1200" b="1" err="1">
                <a:ea typeface="Calibri"/>
                <a:cs typeface="Calibri"/>
              </a:rPr>
              <a:t>investing</a:t>
            </a:r>
            <a:endParaRPr lang="en-US" sz="1200">
              <a:ea typeface="Calibri"/>
              <a:cs typeface="Calibri"/>
            </a:endParaRPr>
          </a:p>
          <a:p>
            <a:r>
              <a:rPr lang="nl-NL" sz="1200">
                <a:ea typeface="+mn-lt"/>
                <a:cs typeface="+mn-lt"/>
              </a:rPr>
              <a:t>Gebruikersaantal: meer dan </a:t>
            </a:r>
            <a:r>
              <a:rPr lang="nl-NL" sz="1200" b="1">
                <a:ea typeface="+mn-lt"/>
                <a:cs typeface="+mn-lt"/>
              </a:rPr>
              <a:t>130.000 mensen</a:t>
            </a:r>
            <a:r>
              <a:rPr lang="nl-NL" sz="1200">
                <a:ea typeface="+mn-lt"/>
                <a:cs typeface="+mn-lt"/>
              </a:rPr>
              <a:t> gebruiken Peaks om geld te beleggen (bericht </a:t>
            </a:r>
            <a:r>
              <a:rPr lang="nl-NL" sz="1200" err="1">
                <a:ea typeface="+mn-lt"/>
                <a:cs typeface="+mn-lt"/>
              </a:rPr>
              <a:t>AndroidWorld</a:t>
            </a:r>
            <a:r>
              <a:rPr lang="nl-NL" sz="1200">
                <a:ea typeface="+mn-lt"/>
                <a:cs typeface="+mn-lt"/>
              </a:rPr>
              <a:t>, 2022). </a:t>
            </a:r>
          </a:p>
          <a:p>
            <a:r>
              <a:rPr lang="nl-NL" sz="1200">
                <a:ea typeface="+mn-lt"/>
                <a:cs typeface="+mn-lt"/>
              </a:rPr>
              <a:t>Kosten: eerste 3 maanden gratis; daarna €0,99 per maand voor beleggingen onder €2.500. Boven dat bedrag 0,042% van je belegde vermogen. Fondskosten tussen ~0,15%-0,23% (</a:t>
            </a:r>
            <a:r>
              <a:rPr lang="nl-NL" sz="1200" err="1">
                <a:ea typeface="+mn-lt"/>
                <a:cs typeface="+mn-lt"/>
              </a:rPr>
              <a:t>Rankia</a:t>
            </a:r>
            <a:r>
              <a:rPr lang="nl-NL" sz="1200">
                <a:ea typeface="+mn-lt"/>
                <a:cs typeface="+mn-lt"/>
              </a:rPr>
              <a:t>, 2025).</a:t>
            </a:r>
            <a:endParaRPr lang="nl-NL" sz="1200">
              <a:ea typeface="Calibri"/>
              <a:cs typeface="Calibri"/>
              <a:hlinkClick r:id="" action="ppaction://noaction"/>
            </a:endParaRPr>
          </a:p>
          <a:p>
            <a:r>
              <a:rPr lang="nl-NL" sz="1200">
                <a:ea typeface="+mn-lt"/>
                <a:cs typeface="+mn-lt"/>
              </a:rPr>
              <a:t>Drempel is laag, waardoor jongeren en starters sneller instappen.(Nationale Bank van België, 2023).</a:t>
            </a:r>
            <a:endParaRPr lang="nl-NL" sz="1200">
              <a:ea typeface="Calibri"/>
              <a:cs typeface="Calibri"/>
            </a:endParaRPr>
          </a:p>
          <a:p>
            <a:r>
              <a:rPr lang="nl-NL" sz="1200">
                <a:ea typeface="+mn-lt"/>
                <a:cs typeface="+mn-lt"/>
              </a:rPr>
              <a:t>Gericht op gemak en automatische inleg → aantrekkelijk voor klanten met weinig ervaring.</a:t>
            </a:r>
            <a:endParaRPr lang="nl-NL" sz="1200">
              <a:ea typeface="Calibri"/>
              <a:cs typeface="Calibri"/>
            </a:endParaRPr>
          </a:p>
          <a:p>
            <a:pPr>
              <a:spcBef>
                <a:spcPts val="0"/>
              </a:spcBef>
            </a:pPr>
            <a:endParaRPr lang="nl-NL" sz="1200">
              <a:ea typeface="Calibri"/>
              <a:cs typeface="Calibri"/>
            </a:endParaRPr>
          </a:p>
          <a:p>
            <a:pPr>
              <a:spcBef>
                <a:spcPts val="0"/>
              </a:spcBef>
            </a:pPr>
            <a:r>
              <a:rPr lang="nl-NL" sz="1200" b="1" err="1">
                <a:ea typeface="Calibri"/>
                <a:cs typeface="Calibri"/>
              </a:rPr>
              <a:t>Robo-advisers</a:t>
            </a:r>
            <a:endParaRPr lang="en-US" sz="1200">
              <a:ea typeface="Calibri"/>
              <a:cs typeface="Calibri"/>
            </a:endParaRPr>
          </a:p>
          <a:p>
            <a:r>
              <a:rPr lang="nl-NL" sz="1200">
                <a:ea typeface="+mn-lt"/>
                <a:cs typeface="+mn-lt"/>
              </a:rPr>
              <a:t>In 2025 wordt verwacht dat NL </a:t>
            </a:r>
            <a:r>
              <a:rPr lang="nl-NL" sz="1200" err="1">
                <a:ea typeface="+mn-lt"/>
                <a:cs typeface="+mn-lt"/>
              </a:rPr>
              <a:t>robo-advisers</a:t>
            </a:r>
            <a:r>
              <a:rPr lang="nl-NL" sz="1200">
                <a:ea typeface="+mn-lt"/>
                <a:cs typeface="+mn-lt"/>
              </a:rPr>
              <a:t> </a:t>
            </a:r>
            <a:r>
              <a:rPr lang="nl-NL" sz="1200" b="1">
                <a:ea typeface="+mn-lt"/>
                <a:cs typeface="+mn-lt"/>
              </a:rPr>
              <a:t>USD 5.009 miljoen</a:t>
            </a:r>
            <a:r>
              <a:rPr lang="nl-NL" sz="1200">
                <a:ea typeface="+mn-lt"/>
                <a:cs typeface="+mn-lt"/>
              </a:rPr>
              <a:t> aan vermogen onder beheer hebben; groei (CAGR) van ca. </a:t>
            </a:r>
            <a:r>
              <a:rPr lang="nl-NL" sz="1200" b="1">
                <a:ea typeface="+mn-lt"/>
                <a:cs typeface="+mn-lt"/>
              </a:rPr>
              <a:t>3,68%</a:t>
            </a:r>
            <a:r>
              <a:rPr lang="nl-NL" sz="1200">
                <a:ea typeface="+mn-lt"/>
                <a:cs typeface="+mn-lt"/>
              </a:rPr>
              <a:t> per jaar tussen 2025–2028; gebruikersaantal in 2028 circa </a:t>
            </a:r>
            <a:r>
              <a:rPr lang="nl-NL" sz="1200" b="1">
                <a:ea typeface="+mn-lt"/>
                <a:cs typeface="+mn-lt"/>
              </a:rPr>
              <a:t>42,7 duizend </a:t>
            </a:r>
            <a:r>
              <a:rPr lang="nl-NL" sz="1200">
                <a:ea typeface="+mn-lt"/>
                <a:cs typeface="+mn-lt"/>
              </a:rPr>
              <a:t>(HNW </a:t>
            </a:r>
            <a:r>
              <a:rPr lang="nl-NL" sz="1200" err="1">
                <a:ea typeface="+mn-lt"/>
                <a:cs typeface="+mn-lt"/>
              </a:rPr>
              <a:t>Investors</a:t>
            </a:r>
            <a:r>
              <a:rPr lang="nl-NL" sz="1200">
                <a:ea typeface="+mn-lt"/>
                <a:cs typeface="+mn-lt"/>
              </a:rPr>
              <a:t> 2024).</a:t>
            </a:r>
          </a:p>
          <a:p>
            <a:r>
              <a:rPr lang="nl-NL" sz="1200">
                <a:ea typeface="+mn-lt"/>
                <a:cs typeface="+mn-lt"/>
              </a:rPr>
              <a:t>Volgens een rapport </a:t>
            </a:r>
            <a:r>
              <a:rPr lang="nl-NL" sz="1200" i="1">
                <a:ea typeface="+mn-lt"/>
                <a:cs typeface="+mn-lt"/>
              </a:rPr>
              <a:t>Netherlands </a:t>
            </a:r>
            <a:r>
              <a:rPr lang="nl-NL" sz="1200" i="1" err="1">
                <a:ea typeface="+mn-lt"/>
                <a:cs typeface="+mn-lt"/>
              </a:rPr>
              <a:t>Wealth</a:t>
            </a:r>
            <a:r>
              <a:rPr lang="nl-NL" sz="1200" i="1">
                <a:ea typeface="+mn-lt"/>
                <a:cs typeface="+mn-lt"/>
              </a:rPr>
              <a:t> Management </a:t>
            </a:r>
            <a:r>
              <a:rPr lang="nl-NL" sz="1200" i="1" err="1">
                <a:ea typeface="+mn-lt"/>
                <a:cs typeface="+mn-lt"/>
              </a:rPr>
              <a:t>and</a:t>
            </a:r>
            <a:r>
              <a:rPr lang="nl-NL" sz="1200" i="1">
                <a:ea typeface="+mn-lt"/>
                <a:cs typeface="+mn-lt"/>
              </a:rPr>
              <a:t> HNW </a:t>
            </a:r>
            <a:r>
              <a:rPr lang="nl-NL" sz="1200" i="1" err="1">
                <a:ea typeface="+mn-lt"/>
                <a:cs typeface="+mn-lt"/>
              </a:rPr>
              <a:t>Investors</a:t>
            </a:r>
            <a:r>
              <a:rPr lang="nl-NL" sz="1200" i="1">
                <a:ea typeface="+mn-lt"/>
                <a:cs typeface="+mn-lt"/>
              </a:rPr>
              <a:t> 2024</a:t>
            </a:r>
            <a:r>
              <a:rPr lang="nl-NL" sz="1200">
                <a:ea typeface="+mn-lt"/>
                <a:cs typeface="+mn-lt"/>
              </a:rPr>
              <a:t> is 17,3% van het vermogen van Nederlandse High Net Worth (HNW) beleggers ondergebracht via </a:t>
            </a:r>
            <a:r>
              <a:rPr lang="nl-NL" sz="1200" err="1">
                <a:ea typeface="+mn-lt"/>
                <a:cs typeface="+mn-lt"/>
              </a:rPr>
              <a:t>robo-advice</a:t>
            </a:r>
            <a:r>
              <a:rPr lang="nl-NL" sz="1200">
                <a:ea typeface="+mn-lt"/>
                <a:cs typeface="+mn-lt"/>
              </a:rPr>
              <a:t>. (</a:t>
            </a:r>
            <a:r>
              <a:rPr lang="nl-NL" sz="1200" err="1">
                <a:ea typeface="+mn-lt"/>
                <a:cs typeface="+mn-lt"/>
              </a:rPr>
              <a:t>GlobeNewswire</a:t>
            </a:r>
            <a:r>
              <a:rPr lang="nl-NL" sz="1200">
                <a:ea typeface="+mn-lt"/>
                <a:cs typeface="+mn-lt"/>
              </a:rPr>
              <a:t>, 2024).</a:t>
            </a:r>
          </a:p>
          <a:p>
            <a:r>
              <a:rPr lang="nl-NL" sz="1200">
                <a:ea typeface="+mn-lt"/>
                <a:cs typeface="+mn-lt"/>
              </a:rPr>
              <a:t>Ze combineren gemak, lage kosten en vaak een focus op duurzaamheid.</a:t>
            </a:r>
          </a:p>
          <a:p>
            <a:r>
              <a:rPr lang="nl-NL" sz="1200">
                <a:ea typeface="+mn-lt"/>
                <a:cs typeface="+mn-lt"/>
              </a:rPr>
              <a:t>Vooral aantrekkelijk voor jongeren die digitale oplossingen vertrouwen, maar geen behoefte hebben aan persoonlijk advies (ING, 2024).</a:t>
            </a:r>
            <a:endParaRPr lang="nl-NL" sz="1200">
              <a:ea typeface="Calibri"/>
              <a:cs typeface="Calibri"/>
            </a:endParaRPr>
          </a:p>
          <a:p>
            <a:r>
              <a:rPr lang="nl-NL" sz="1200">
                <a:ea typeface="+mn-lt"/>
                <a:cs typeface="+mn-lt"/>
              </a:rPr>
              <a:t>bijna 1 op de 6 van hun vermogen wordt beheerd via </a:t>
            </a:r>
            <a:r>
              <a:rPr lang="nl-NL" sz="1200" err="1">
                <a:ea typeface="+mn-lt"/>
                <a:cs typeface="+mn-lt"/>
              </a:rPr>
              <a:t>robo</a:t>
            </a:r>
            <a:r>
              <a:rPr lang="nl-NL" sz="1200">
                <a:ea typeface="+mn-lt"/>
                <a:cs typeface="+mn-lt"/>
              </a:rPr>
              <a:t>-tools. Dat suggereert dat zelfs grote beleggers de voordelen van lagere kosten en automatische modellen beginnen te omarmen (ING, 2024).</a:t>
            </a:r>
            <a:endParaRPr lang="nl-NL" sz="1200">
              <a:ea typeface="Calibri"/>
              <a:cs typeface="Calibri"/>
            </a:endParaRPr>
          </a:p>
          <a:p>
            <a:pPr>
              <a:spcBef>
                <a:spcPts val="0"/>
              </a:spcBef>
            </a:pPr>
            <a:endParaRPr lang="nl-NL" sz="1200">
              <a:ea typeface="Calibri"/>
              <a:cs typeface="Calibri"/>
            </a:endParaRPr>
          </a:p>
          <a:p>
            <a:pPr>
              <a:spcBef>
                <a:spcPts val="0"/>
              </a:spcBef>
            </a:pPr>
            <a:endParaRPr lang="nl-NL" sz="1200">
              <a:ea typeface="Calibri"/>
              <a:cs typeface="Calibri"/>
            </a:endParaRPr>
          </a:p>
          <a:p>
            <a:pPr>
              <a:spcBef>
                <a:spcPts val="0"/>
              </a:spcBef>
            </a:pPr>
            <a:r>
              <a:rPr lang="nl-NL" sz="1200" b="1">
                <a:ea typeface="Calibri"/>
                <a:cs typeface="Calibri"/>
              </a:rPr>
              <a:t>Prijsdruk door veel online alternatieven</a:t>
            </a:r>
            <a:endParaRPr lang="en-US" sz="1200">
              <a:ea typeface="Calibri"/>
              <a:cs typeface="Calibri"/>
            </a:endParaRPr>
          </a:p>
          <a:p>
            <a:r>
              <a:rPr lang="nl-NL" sz="1200">
                <a:ea typeface="+mn-lt"/>
                <a:cs typeface="+mn-lt"/>
              </a:rPr>
              <a:t>Traditionele partijen moeten concurreren met lage kosten, transparantie en gebruiksgemak van nieuwe spelers (ABN AMRO Markets, 2025).</a:t>
            </a:r>
            <a:endParaRPr lang="nl-NL" sz="1200">
              <a:ea typeface="Calibri"/>
              <a:cs typeface="Calibri"/>
            </a:endParaRPr>
          </a:p>
          <a:p>
            <a:r>
              <a:rPr lang="nl-NL" sz="1200">
                <a:ea typeface="+mn-lt"/>
                <a:cs typeface="+mn-lt"/>
              </a:rPr>
              <a:t>Voor een nieuw adviesbureau betekent dit dat onderscheid vooral moet liggen in specialisatie (jongeren/starters), toegevoegde waarde (uitleg, begeleiding, duurzaamheid) en vertrouwen (KPMG Financial Services, 2024).</a:t>
            </a:r>
            <a:endParaRPr lang="nl-NL" sz="1200">
              <a:ea typeface="Calibri"/>
              <a:cs typeface="Calibri"/>
            </a:endParaRPr>
          </a:p>
          <a:p>
            <a:pPr>
              <a:spcBef>
                <a:spcPts val="0"/>
              </a:spcBef>
            </a:pPr>
            <a:endParaRPr lang="nl-NL" sz="1300">
              <a:ea typeface="Calibri"/>
              <a:cs typeface="Calibri"/>
            </a:endParaRPr>
          </a:p>
          <a:p>
            <a:endParaRPr lang="nl-NL" sz="1300">
              <a:ea typeface="Calibri"/>
              <a:cs typeface="Calibri"/>
            </a:endParaRPr>
          </a:p>
        </p:txBody>
      </p:sp>
    </p:spTree>
    <p:extLst>
      <p:ext uri="{BB962C8B-B14F-4D97-AF65-F5344CB8AC3E}">
        <p14:creationId xmlns:p14="http://schemas.microsoft.com/office/powerpoint/2010/main" val="162328994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73FBA85DADBB1468A4A6E28D40D2575" ma:contentTypeVersion="3" ma:contentTypeDescription="Een nieuw document maken." ma:contentTypeScope="" ma:versionID="342973fef3b45e2f510be1f1fafb2a64">
  <xsd:schema xmlns:xsd="http://www.w3.org/2001/XMLSchema" xmlns:xs="http://www.w3.org/2001/XMLSchema" xmlns:p="http://schemas.microsoft.com/office/2006/metadata/properties" xmlns:ns2="2db93175-5cc0-421e-88a1-d57e52968666" targetNamespace="http://schemas.microsoft.com/office/2006/metadata/properties" ma:root="true" ma:fieldsID="d5fd509a379f6426883f605bcf27cb30" ns2:_="">
    <xsd:import namespace="2db93175-5cc0-421e-88a1-d57e5296866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b93175-5cc0-421e-88a1-d57e529686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F19A37-F9E1-45EC-A518-2A6850CAAA3A}">
  <ds:schemaRefs>
    <ds:schemaRef ds:uri="2db93175-5cc0-421e-88a1-d57e5296866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EB371C7-9FAB-463A-9BE8-C78781D4EE3B}">
  <ds:schemaRefs>
    <ds:schemaRef ds:uri="2db93175-5cc0-421e-88a1-d57e529686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C6BA0F9-198C-4157-9118-8895EC204C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Breedbeeld</PresentationFormat>
  <Slides>17</Slides>
  <Notes>3</Notes>
  <HiddenSlides>0</HiddenSlides>
  <ScaleCrop>false</ScaleCrop>
  <HeadingPairs>
    <vt:vector size="4" baseType="variant">
      <vt:variant>
        <vt:lpstr>Thema</vt:lpstr>
      </vt:variant>
      <vt:variant>
        <vt:i4>1</vt:i4>
      </vt:variant>
      <vt:variant>
        <vt:lpstr>Diatitels</vt:lpstr>
      </vt:variant>
      <vt:variant>
        <vt:i4>17</vt:i4>
      </vt:variant>
    </vt:vector>
  </HeadingPairs>
  <TitlesOfParts>
    <vt:vector size="18" baseType="lpstr">
      <vt:lpstr>Kantoorthema</vt:lpstr>
      <vt:lpstr>PowerPoint-presentatie</vt:lpstr>
      <vt:lpstr>Toelichting Demografische trends (1)</vt:lpstr>
      <vt:lpstr>Toelichting Demografische trends (2)</vt:lpstr>
      <vt:lpstr>Toelichting Regels en Voorschriften</vt:lpstr>
      <vt:lpstr>Toelichting Regels en Voorschriften</vt:lpstr>
      <vt:lpstr>Toelichting economie en omgeving (1)</vt:lpstr>
      <vt:lpstr>Toelichting economie en omgeving (2)</vt:lpstr>
      <vt:lpstr>Toelichting concurrentie (1)</vt:lpstr>
      <vt:lpstr>Toelichting concurrentie (2)</vt:lpstr>
      <vt:lpstr>Toelichting technologische trends (1)</vt:lpstr>
      <vt:lpstr>Toelichting technologische trends (2)</vt:lpstr>
      <vt:lpstr>Toelichting klant behoeften (1)</vt:lpstr>
      <vt:lpstr>Toelichting klant behoeften (2)</vt:lpstr>
      <vt:lpstr>Toelichting onzekerheden (1)</vt:lpstr>
      <vt:lpstr>Toelichting onzekerheden (2)</vt:lpstr>
      <vt:lpstr>Bronnen</vt:lpstr>
      <vt:lpstr>bronnen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Robbert Fransen</dc:creator>
  <cp:revision>3</cp:revision>
  <dcterms:created xsi:type="dcterms:W3CDTF">2020-07-13T09:14:59Z</dcterms:created>
  <dcterms:modified xsi:type="dcterms:W3CDTF">2026-01-04T19:06:05Z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0x010100473FBA85DADBB1468A4A6E28D40D2575</vt:lpwstr>
  </property>
</Properties>
</file>